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59" r:id="rId6"/>
    <p:sldId id="261" r:id="rId7"/>
    <p:sldId id="262" r:id="rId8"/>
    <p:sldId id="263" r:id="rId9"/>
    <p:sldId id="264" r:id="rId10"/>
    <p:sldId id="265" r:id="rId11"/>
    <p:sldId id="266" r:id="rId12"/>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606A03-C67F-6FF6-9393-821793A33BE7}" v="194" dt="2026-05-23T19:08:01.9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23/05/2026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23/05/2026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23/05/2026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23/05/2026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23/05/2026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23/05/2026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23/05/2026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23/05/2026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23/05/2026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23/05/2026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23/05/2026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23/05/2026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entecost Background Pentecost Wallpapers Wallpaper Cave">
            <a:extLst>
              <a:ext uri="{FF2B5EF4-FFF2-40B4-BE49-F238E27FC236}">
                <a16:creationId xmlns:a16="http://schemas.microsoft.com/office/drawing/2014/main" id="{52183AE6-B433-AA31-919C-B271301864E6}"/>
              </a:ext>
            </a:extLst>
          </p:cNvPr>
          <p:cNvPicPr>
            <a:picLocks noChangeAspect="1"/>
          </p:cNvPicPr>
          <p:nvPr/>
        </p:nvPicPr>
        <p:blipFill>
          <a:blip r:embed="rId2">
            <a:alphaModFix amt="50000"/>
          </a:blip>
          <a:srcRect/>
          <a:stretch>
            <a:fillRect/>
          </a:stretch>
        </p:blipFill>
        <p:spPr>
          <a:xfrm>
            <a:off x="20" y="1"/>
            <a:ext cx="12191980" cy="6857999"/>
          </a:xfrm>
          <a:prstGeom prst="rect">
            <a:avLst/>
          </a:prstGeom>
        </p:spPr>
      </p:pic>
      <p:sp>
        <p:nvSpPr>
          <p:cNvPr id="2" name="Title 1"/>
          <p:cNvSpPr>
            <a:spLocks noGrp="1"/>
          </p:cNvSpPr>
          <p:nvPr>
            <p:ph type="ctrTitle"/>
          </p:nvPr>
        </p:nvSpPr>
        <p:spPr>
          <a:xfrm>
            <a:off x="1524000" y="1122362"/>
            <a:ext cx="9144000" cy="2900518"/>
          </a:xfrm>
        </p:spPr>
        <p:txBody>
          <a:bodyPr>
            <a:normAutofit/>
          </a:bodyPr>
          <a:lstStyle/>
          <a:p>
            <a:r>
              <a:rPr lang="en-GB">
                <a:solidFill>
                  <a:srgbClr val="FFFFFF"/>
                </a:solidFill>
              </a:rPr>
              <a:t>Drawn by the Spirit</a:t>
            </a:r>
          </a:p>
        </p:txBody>
      </p:sp>
      <p:sp>
        <p:nvSpPr>
          <p:cNvPr id="3" name="Subtitle 2"/>
          <p:cNvSpPr>
            <a:spLocks noGrp="1"/>
          </p:cNvSpPr>
          <p:nvPr>
            <p:ph type="subTitle" idx="1"/>
          </p:nvPr>
        </p:nvSpPr>
        <p:spPr>
          <a:xfrm>
            <a:off x="1524000" y="4159404"/>
            <a:ext cx="9144000" cy="1098395"/>
          </a:xfrm>
        </p:spPr>
        <p:txBody>
          <a:bodyPr>
            <a:normAutofit/>
          </a:bodyPr>
          <a:lstStyle/>
          <a:p>
            <a:endParaRPr lang="en-GB">
              <a:solidFill>
                <a:srgbClr val="FFFFFF"/>
              </a:solidFill>
            </a:endParaRPr>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4CA3ED-4D4D-D2CC-8DB3-3E1ACD64C8A6}"/>
              </a:ext>
            </a:extLst>
          </p:cNvPr>
          <p:cNvSpPr>
            <a:spLocks noGrp="1"/>
          </p:cNvSpPr>
          <p:nvPr>
            <p:ph type="title"/>
          </p:nvPr>
        </p:nvSpPr>
        <p:spPr>
          <a:xfrm>
            <a:off x="908454" y="1360481"/>
            <a:ext cx="4605340" cy="2387600"/>
          </a:xfrm>
        </p:spPr>
        <p:txBody>
          <a:bodyPr vert="horz" lIns="91440" tIns="45720" rIns="91440" bIns="45720" rtlCol="0" anchor="b">
            <a:normAutofit/>
          </a:bodyPr>
          <a:lstStyle/>
          <a:p>
            <a:r>
              <a:rPr lang="en-US" sz="5000">
                <a:solidFill>
                  <a:schemeClr val="bg1"/>
                </a:solidFill>
              </a:rPr>
              <a:t>To be filled with Christ's Spirit...</a:t>
            </a:r>
          </a:p>
        </p:txBody>
      </p:sp>
      <p:pic>
        <p:nvPicPr>
          <p:cNvPr id="4" name="Content Placeholder 3" descr="Rosary Prayer Guide: Sorrowful Mysteries | OLOG Rosaries">
            <a:extLst>
              <a:ext uri="{FF2B5EF4-FFF2-40B4-BE49-F238E27FC236}">
                <a16:creationId xmlns:a16="http://schemas.microsoft.com/office/drawing/2014/main" id="{72E81447-D644-5B73-38E3-59324FD3B53F}"/>
              </a:ext>
            </a:extLst>
          </p:cNvPr>
          <p:cNvPicPr>
            <a:picLocks noGrp="1" noChangeAspect="1"/>
          </p:cNvPicPr>
          <p:nvPr>
            <p:ph idx="1"/>
          </p:nvPr>
        </p:nvPicPr>
        <p:blipFill>
          <a:blip r:embed="rId2">
            <a:alphaModFix/>
          </a:blip>
          <a:srcRect r="2" b="4617"/>
          <a:stretch>
            <a:fillRect/>
          </a:stretch>
        </p:blipFill>
        <p:spPr>
          <a:xfrm>
            <a:off x="7115177" y="115193"/>
            <a:ext cx="4950618" cy="6627614"/>
          </a:xfrm>
          <a:prstGeom prst="rect">
            <a:avLst/>
          </a:prstGeom>
        </p:spPr>
      </p:pic>
      <p:cxnSp>
        <p:nvCxnSpPr>
          <p:cNvPr id="11" name="Straight Connector 10">
            <a:extLst>
              <a:ext uri="{FF2B5EF4-FFF2-40B4-BE49-F238E27FC236}">
                <a16:creationId xmlns:a16="http://schemas.microsoft.com/office/drawing/2014/main" id="{AC65C03C-3F17-45DC-A1B9-35ACA43397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15176" y="115193"/>
            <a:ext cx="0" cy="662761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4A161CC-6DC5-4863-B213-94529D6E0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3297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D7D3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BD515-F6B9-A1C0-4C69-15A7D5058F80}"/>
              </a:ext>
            </a:extLst>
          </p:cNvPr>
          <p:cNvSpPr>
            <a:spLocks noGrp="1"/>
          </p:cNvSpPr>
          <p:nvPr>
            <p:ph type="title"/>
          </p:nvPr>
        </p:nvSpPr>
        <p:spPr/>
        <p:txBody>
          <a:bodyPr/>
          <a:lstStyle/>
          <a:p>
            <a:r>
              <a:rPr lang="en-GB"/>
              <a:t>Pentecost prayer</a:t>
            </a:r>
          </a:p>
        </p:txBody>
      </p:sp>
      <p:sp>
        <p:nvSpPr>
          <p:cNvPr id="3" name="Content Placeholder 2">
            <a:extLst>
              <a:ext uri="{FF2B5EF4-FFF2-40B4-BE49-F238E27FC236}">
                <a16:creationId xmlns:a16="http://schemas.microsoft.com/office/drawing/2014/main" id="{CC6B0EE3-EF1C-ECF9-D907-C8944AC653B4}"/>
              </a:ext>
            </a:extLst>
          </p:cNvPr>
          <p:cNvSpPr>
            <a:spLocks noGrp="1"/>
          </p:cNvSpPr>
          <p:nvPr>
            <p:ph idx="1"/>
          </p:nvPr>
        </p:nvSpPr>
        <p:spPr/>
        <p:txBody>
          <a:bodyPr vert="horz" lIns="91440" tIns="45720" rIns="91440" bIns="45720" rtlCol="0" anchor="t">
            <a:normAutofit/>
          </a:bodyPr>
          <a:lstStyle/>
          <a:p>
            <a:pPr>
              <a:buNone/>
            </a:pPr>
            <a:r>
              <a:rPr lang="en-GB" sz="3200"/>
              <a:t>Come, Holy Spirit. Burn away what is false, refine what is real, and form in us the likeness of the Son. Teach us to see our trials as your workshop, our weakness as your canvas, our endurance as your miracle.</a:t>
            </a:r>
          </a:p>
          <a:p>
            <a:pPr>
              <a:buNone/>
            </a:pPr>
            <a:r>
              <a:rPr lang="en-GB" sz="3200"/>
              <a:t>May we be Pentecostal not only in power but in perseverance — not only in signs and wonders but in steadfast love.</a:t>
            </a:r>
          </a:p>
          <a:p>
            <a:pPr>
              <a:buNone/>
            </a:pPr>
            <a:r>
              <a:rPr lang="en-GB" sz="3200"/>
              <a:t>Come, Spirit of the glorified Christ. Transform us.</a:t>
            </a:r>
          </a:p>
        </p:txBody>
      </p:sp>
    </p:spTree>
    <p:extLst>
      <p:ext uri="{BB962C8B-B14F-4D97-AF65-F5344CB8AC3E}">
        <p14:creationId xmlns:p14="http://schemas.microsoft.com/office/powerpoint/2010/main" val="2631715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06E89B2-778E-5C0B-4BA0-345DC2A1314A}"/>
              </a:ext>
            </a:extLst>
          </p:cNvPr>
          <p:cNvSpPr>
            <a:spLocks noGrp="1"/>
          </p:cNvSpPr>
          <p:nvPr>
            <p:ph idx="1"/>
          </p:nvPr>
        </p:nvSpPr>
        <p:spPr>
          <a:xfrm>
            <a:off x="761800" y="629373"/>
            <a:ext cx="5439820" cy="5253981"/>
          </a:xfrm>
        </p:spPr>
        <p:txBody>
          <a:bodyPr vert="horz" lIns="91440" tIns="45720" rIns="91440" bIns="45720" rtlCol="0" anchor="ctr">
            <a:noAutofit/>
          </a:bodyPr>
          <a:lstStyle/>
          <a:p>
            <a:pPr marL="0" indent="0">
              <a:buNone/>
            </a:pPr>
            <a:r>
              <a:rPr lang="en-GB">
                <a:highlight>
                  <a:srgbClr val="FFFFFF"/>
                </a:highlight>
              </a:rPr>
              <a:t>‘On the last and most important day of the festival, Jesus stood up and cried out “If anyone is thirsty, let him come to me and drink. The one who believes in me, as the Scripture has said, will have streams of living water flow from deep within him.” He said this about the Spirit. Those who believed in Jesus were going to receive the Spirit, for the Spirit had not yet been given because Jesus had not yet been glorified.’</a:t>
            </a:r>
          </a:p>
        </p:txBody>
      </p:sp>
      <p:pic>
        <p:nvPicPr>
          <p:cNvPr id="4" name="Picture 3" descr="What Is Spring Water | A Complete Guide to Natural Spring Water">
            <a:extLst>
              <a:ext uri="{FF2B5EF4-FFF2-40B4-BE49-F238E27FC236}">
                <a16:creationId xmlns:a16="http://schemas.microsoft.com/office/drawing/2014/main" id="{194AFAA4-A184-93F6-2C65-9D19CF48C8B2}"/>
              </a:ext>
            </a:extLst>
          </p:cNvPr>
          <p:cNvPicPr>
            <a:picLocks noChangeAspect="1"/>
          </p:cNvPicPr>
          <p:nvPr/>
        </p:nvPicPr>
        <p:blipFill>
          <a:blip r:embed="rId2"/>
          <a:srcRect l="25633" r="20006" b="-3"/>
          <a:stretch>
            <a:fillRect/>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151201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8" name="Rectangle 17">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DBA488-C2AA-3D4E-C90E-CA4C726FB501}"/>
              </a:ext>
            </a:extLst>
          </p:cNvPr>
          <p:cNvSpPr>
            <a:spLocks noGrp="1"/>
          </p:cNvSpPr>
          <p:nvPr>
            <p:ph type="title"/>
          </p:nvPr>
        </p:nvSpPr>
        <p:spPr>
          <a:xfrm>
            <a:off x="761803" y="350196"/>
            <a:ext cx="4646904" cy="1624520"/>
          </a:xfrm>
        </p:spPr>
        <p:txBody>
          <a:bodyPr anchor="ctr">
            <a:normAutofit/>
          </a:bodyPr>
          <a:lstStyle/>
          <a:p>
            <a:r>
              <a:rPr lang="en-GB" sz="4000"/>
              <a:t>Question:</a:t>
            </a:r>
          </a:p>
        </p:txBody>
      </p:sp>
      <p:sp>
        <p:nvSpPr>
          <p:cNvPr id="3" name="Content Placeholder 2">
            <a:extLst>
              <a:ext uri="{FF2B5EF4-FFF2-40B4-BE49-F238E27FC236}">
                <a16:creationId xmlns:a16="http://schemas.microsoft.com/office/drawing/2014/main" id="{D0FD0EEC-4CEC-542F-245B-07A1224E2EEE}"/>
              </a:ext>
            </a:extLst>
          </p:cNvPr>
          <p:cNvSpPr>
            <a:spLocks noGrp="1"/>
          </p:cNvSpPr>
          <p:nvPr>
            <p:ph idx="1"/>
          </p:nvPr>
        </p:nvSpPr>
        <p:spPr>
          <a:xfrm>
            <a:off x="761802" y="2743200"/>
            <a:ext cx="4646905" cy="3613149"/>
          </a:xfrm>
        </p:spPr>
        <p:txBody>
          <a:bodyPr vert="horz" lIns="91440" tIns="45720" rIns="91440" bIns="45720" rtlCol="0" anchor="ctr">
            <a:normAutofit/>
          </a:bodyPr>
          <a:lstStyle/>
          <a:p>
            <a:pPr marL="0" indent="0">
              <a:buNone/>
            </a:pPr>
            <a:r>
              <a:rPr lang="en-GB" sz="2000">
                <a:highlight>
                  <a:srgbClr val="FFFFFF"/>
                </a:highlight>
              </a:rPr>
              <a:t>What does it mean that the Spirit had </a:t>
            </a:r>
            <a:r>
              <a:rPr lang="en-GB" sz="2000" i="1" u="sng">
                <a:highlight>
                  <a:srgbClr val="FFFFFF"/>
                </a:highlight>
              </a:rPr>
              <a:t>not yet been given</a:t>
            </a:r>
            <a:r>
              <a:rPr lang="en-GB" sz="2000">
                <a:highlight>
                  <a:srgbClr val="FFFFFF"/>
                </a:highlight>
              </a:rPr>
              <a:t>?</a:t>
            </a:r>
            <a:endParaRPr lang="en-US" sz="2000"/>
          </a:p>
        </p:txBody>
      </p:sp>
      <p:pic>
        <p:nvPicPr>
          <p:cNvPr id="19" name="Picture 18" descr="Wood human figure">
            <a:extLst>
              <a:ext uri="{FF2B5EF4-FFF2-40B4-BE49-F238E27FC236}">
                <a16:creationId xmlns:a16="http://schemas.microsoft.com/office/drawing/2014/main" id="{3C49EE38-2FCB-98FE-5E72-BEEF31BBF0E1}"/>
              </a:ext>
            </a:extLst>
          </p:cNvPr>
          <p:cNvPicPr>
            <a:picLocks noChangeAspect="1"/>
          </p:cNvPicPr>
          <p:nvPr/>
        </p:nvPicPr>
        <p:blipFill>
          <a:blip r:embed="rId2"/>
          <a:srcRect r="40687" b="-3"/>
          <a:stretch>
            <a:fillRect/>
          </a:stretch>
        </p:blipFill>
        <p:spPr>
          <a:xfrm>
            <a:off x="6096000" y="1"/>
            <a:ext cx="6102825" cy="6858000"/>
          </a:xfrm>
          <a:prstGeom prst="rect">
            <a:avLst/>
          </a:prstGeom>
        </p:spPr>
      </p:pic>
    </p:spTree>
    <p:extLst>
      <p:ext uri="{BB962C8B-B14F-4D97-AF65-F5344CB8AC3E}">
        <p14:creationId xmlns:p14="http://schemas.microsoft.com/office/powerpoint/2010/main" val="3908128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0D69C24-C1BE-3133-2A26-56169C3EECBC}"/>
            </a:ext>
          </a:extLst>
        </p:cNvPr>
        <p:cNvGrpSpPr/>
        <p:nvPr/>
      </p:nvGrpSpPr>
      <p:grpSpPr>
        <a:xfrm>
          <a:off x="0" y="0"/>
          <a:ext cx="0" cy="0"/>
          <a:chOff x="0" y="0"/>
          <a:chExt cx="0" cy="0"/>
        </a:xfrm>
      </p:grpSpPr>
      <p:sp useBgFill="1">
        <p:nvSpPr>
          <p:cNvPr id="17" name="Slide Background">
            <a:extLst>
              <a:ext uri="{FF2B5EF4-FFF2-40B4-BE49-F238E27FC236}">
                <a16:creationId xmlns:a16="http://schemas.microsoft.com/office/drawing/2014/main" id="{CD60FC7E-E6E2-1F4B-DE9C-114D3137C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8" name="Rectangle 17">
            <a:extLst>
              <a:ext uri="{FF2B5EF4-FFF2-40B4-BE49-F238E27FC236}">
                <a16:creationId xmlns:a16="http://schemas.microsoft.com/office/drawing/2014/main" id="{5E50C3DA-0A81-0C6C-FD9E-15E7C84E7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23EBC6-236A-732D-0977-5E92C5F2A516}"/>
              </a:ext>
            </a:extLst>
          </p:cNvPr>
          <p:cNvSpPr>
            <a:spLocks noGrp="1"/>
          </p:cNvSpPr>
          <p:nvPr>
            <p:ph type="title"/>
          </p:nvPr>
        </p:nvSpPr>
        <p:spPr>
          <a:xfrm>
            <a:off x="761803" y="350196"/>
            <a:ext cx="4646904" cy="1624520"/>
          </a:xfrm>
        </p:spPr>
        <p:txBody>
          <a:bodyPr anchor="ctr">
            <a:normAutofit/>
          </a:bodyPr>
          <a:lstStyle/>
          <a:p>
            <a:r>
              <a:rPr lang="en-GB" sz="4000"/>
              <a:t>Question:</a:t>
            </a:r>
          </a:p>
        </p:txBody>
      </p:sp>
      <p:sp>
        <p:nvSpPr>
          <p:cNvPr id="3" name="Content Placeholder 2">
            <a:extLst>
              <a:ext uri="{FF2B5EF4-FFF2-40B4-BE49-F238E27FC236}">
                <a16:creationId xmlns:a16="http://schemas.microsoft.com/office/drawing/2014/main" id="{4EBA4D47-3D0E-6B84-10F0-D2F9E56D63BC}"/>
              </a:ext>
            </a:extLst>
          </p:cNvPr>
          <p:cNvSpPr>
            <a:spLocks noGrp="1"/>
          </p:cNvSpPr>
          <p:nvPr>
            <p:ph idx="1"/>
          </p:nvPr>
        </p:nvSpPr>
        <p:spPr>
          <a:xfrm>
            <a:off x="761802" y="2743200"/>
            <a:ext cx="4646905" cy="3613149"/>
          </a:xfrm>
        </p:spPr>
        <p:txBody>
          <a:bodyPr vert="horz" lIns="91440" tIns="45720" rIns="91440" bIns="45720" rtlCol="0" anchor="ctr">
            <a:normAutofit/>
          </a:bodyPr>
          <a:lstStyle/>
          <a:p>
            <a:pPr marL="0" indent="0">
              <a:buNone/>
            </a:pPr>
            <a:r>
              <a:rPr lang="en-GB" sz="2000">
                <a:highlight>
                  <a:srgbClr val="FFFFFF"/>
                </a:highlight>
              </a:rPr>
              <a:t>What does it mean that the Spirit had </a:t>
            </a:r>
            <a:r>
              <a:rPr lang="en-GB" sz="2000" i="1" u="sng">
                <a:highlight>
                  <a:srgbClr val="FFFFFF"/>
                </a:highlight>
              </a:rPr>
              <a:t>not yet been given</a:t>
            </a:r>
            <a:r>
              <a:rPr lang="en-GB" sz="2000">
                <a:highlight>
                  <a:srgbClr val="FFFFFF"/>
                </a:highlight>
              </a:rPr>
              <a:t>?</a:t>
            </a:r>
          </a:p>
          <a:p>
            <a:pPr marL="0" indent="0">
              <a:buNone/>
            </a:pPr>
            <a:endParaRPr lang="en-GB" sz="2000" dirty="0">
              <a:highlight>
                <a:srgbClr val="FFFFFF"/>
              </a:highlight>
            </a:endParaRPr>
          </a:p>
          <a:p>
            <a:pPr marL="0" indent="0">
              <a:buNone/>
            </a:pPr>
            <a:r>
              <a:rPr lang="en-GB" b="1">
                <a:highlight>
                  <a:srgbClr val="FFFFFF"/>
                </a:highlight>
              </a:rPr>
              <a:t>A: ‘Because Jesus had not yet been glorified.’</a:t>
            </a:r>
            <a:endParaRPr lang="en-GB" b="1"/>
          </a:p>
        </p:txBody>
      </p:sp>
      <p:pic>
        <p:nvPicPr>
          <p:cNvPr id="19" name="Picture 18" descr="Wood human figure">
            <a:extLst>
              <a:ext uri="{FF2B5EF4-FFF2-40B4-BE49-F238E27FC236}">
                <a16:creationId xmlns:a16="http://schemas.microsoft.com/office/drawing/2014/main" id="{A3A65A5B-117A-94A8-7119-CD54D467720E}"/>
              </a:ext>
            </a:extLst>
          </p:cNvPr>
          <p:cNvPicPr>
            <a:picLocks noChangeAspect="1"/>
          </p:cNvPicPr>
          <p:nvPr/>
        </p:nvPicPr>
        <p:blipFill>
          <a:blip r:embed="rId2"/>
          <a:srcRect r="40687" b="-3"/>
          <a:stretch>
            <a:fillRect/>
          </a:stretch>
        </p:blipFill>
        <p:spPr>
          <a:xfrm>
            <a:off x="6096000" y="1"/>
            <a:ext cx="6102825" cy="6858000"/>
          </a:xfrm>
          <a:prstGeom prst="rect">
            <a:avLst/>
          </a:prstGeom>
        </p:spPr>
      </p:pic>
    </p:spTree>
    <p:extLst>
      <p:ext uri="{BB962C8B-B14F-4D97-AF65-F5344CB8AC3E}">
        <p14:creationId xmlns:p14="http://schemas.microsoft.com/office/powerpoint/2010/main" val="2938206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descr="Snowball Cupcakes Recipe - Average Betty">
            <a:extLst>
              <a:ext uri="{FF2B5EF4-FFF2-40B4-BE49-F238E27FC236}">
                <a16:creationId xmlns:a16="http://schemas.microsoft.com/office/drawing/2014/main" id="{5AE12064-251D-B83B-4A47-B0EF3E667196}"/>
              </a:ext>
            </a:extLst>
          </p:cNvPr>
          <p:cNvPicPr>
            <a:picLocks noGrp="1" noChangeAspect="1"/>
          </p:cNvPicPr>
          <p:nvPr>
            <p:ph idx="1"/>
          </p:nvPr>
        </p:nvPicPr>
        <p:blipFill>
          <a:blip r:embed="rId2"/>
          <a:srcRect l="4121" r="-1" b="-1"/>
          <a:stretch>
            <a:fillRect/>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tx1"/>
              </a:gs>
              <a:gs pos="35000">
                <a:schemeClr val="tx1">
                  <a:alpha val="77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11DD77B-3C3D-168D-30CC-DD30C2563B21}"/>
              </a:ext>
            </a:extLst>
          </p:cNvPr>
          <p:cNvSpPr>
            <a:spLocks noGrp="1"/>
          </p:cNvSpPr>
          <p:nvPr>
            <p:ph type="title"/>
          </p:nvPr>
        </p:nvSpPr>
        <p:spPr>
          <a:xfrm>
            <a:off x="7935402" y="743447"/>
            <a:ext cx="3445765" cy="3692028"/>
          </a:xfrm>
          <a:noFill/>
        </p:spPr>
        <p:txBody>
          <a:bodyPr vert="horz" lIns="91440" tIns="45720" rIns="91440" bIns="45720" rtlCol="0" anchor="b">
            <a:normAutofit/>
          </a:bodyPr>
          <a:lstStyle/>
          <a:p>
            <a:r>
              <a:rPr lang="en-US" sz="5200">
                <a:solidFill>
                  <a:schemeClr val="bg1"/>
                </a:solidFill>
              </a:rPr>
              <a:t>What is the Spirit waiting for?</a:t>
            </a:r>
          </a:p>
        </p:txBody>
      </p:sp>
    </p:spTree>
    <p:extLst>
      <p:ext uri="{BB962C8B-B14F-4D97-AF65-F5344CB8AC3E}">
        <p14:creationId xmlns:p14="http://schemas.microsoft.com/office/powerpoint/2010/main" val="3755595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descr="Why It's So Important To Bake Cakes On The Center Oven Rack">
            <a:extLst>
              <a:ext uri="{FF2B5EF4-FFF2-40B4-BE49-F238E27FC236}">
                <a16:creationId xmlns:a16="http://schemas.microsoft.com/office/drawing/2014/main" id="{A287BE99-7C45-0925-B790-6DE9CDB46DEA}"/>
              </a:ext>
            </a:extLst>
          </p:cNvPr>
          <p:cNvPicPr>
            <a:picLocks noGrp="1" noChangeAspect="1"/>
          </p:cNvPicPr>
          <p:nvPr>
            <p:ph idx="1"/>
          </p:nvPr>
        </p:nvPicPr>
        <p:blipFill>
          <a:blip r:embed="rId2"/>
          <a:srcRect l="391"/>
          <a:stretch>
            <a:fillRect/>
          </a:stretch>
        </p:blipFill>
        <p:spPr>
          <a:xfrm>
            <a:off x="-6588" y="10"/>
            <a:ext cx="12198588" cy="6857990"/>
          </a:xfrm>
          <a:prstGeom prst="rect">
            <a:avLst/>
          </a:prstGeom>
        </p:spPr>
      </p:pic>
    </p:spTree>
    <p:extLst>
      <p:ext uri="{BB962C8B-B14F-4D97-AF65-F5344CB8AC3E}">
        <p14:creationId xmlns:p14="http://schemas.microsoft.com/office/powerpoint/2010/main" val="2571322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F0327D0-4032-B0B1-3B86-C0AEA8204A9F}"/>
              </a:ext>
            </a:extLst>
          </p:cNvPr>
          <p:cNvSpPr>
            <a:spLocks noGrp="1"/>
          </p:cNvSpPr>
          <p:nvPr>
            <p:ph idx="1"/>
          </p:nvPr>
        </p:nvSpPr>
        <p:spPr>
          <a:xfrm>
            <a:off x="761800" y="508660"/>
            <a:ext cx="5334197" cy="5731419"/>
          </a:xfrm>
        </p:spPr>
        <p:txBody>
          <a:bodyPr vert="horz" lIns="91440" tIns="45720" rIns="91440" bIns="45720" rtlCol="0" anchor="ctr">
            <a:normAutofit/>
          </a:bodyPr>
          <a:lstStyle/>
          <a:p>
            <a:pPr>
              <a:buNone/>
            </a:pPr>
            <a:r>
              <a:rPr lang="en-GB" sz="2400">
                <a:highlight>
                  <a:srgbClr val="FFFFFF"/>
                </a:highlight>
              </a:rPr>
              <a:t>“For we are not proclaiming ourselves but Jesus Christ as Lord, and ourselves as your servants for Jesus’s sake. For God who said, “Let light shine out of darkness,” has shone in our hearts to give the light of the knowledge of God’s glory in the face of Jesus Christ.  </a:t>
            </a:r>
            <a:endParaRPr lang="en-GB" sz="2400">
              <a:highlight>
                <a:srgbClr val="C6C6C6"/>
              </a:highlight>
            </a:endParaRPr>
          </a:p>
          <a:p>
            <a:pPr>
              <a:buNone/>
            </a:pPr>
            <a:r>
              <a:rPr lang="en-GB" sz="2400">
                <a:highlight>
                  <a:srgbClr val="FFFFFF"/>
                </a:highlight>
              </a:rPr>
              <a:t>"Now we have this treasure in clay jars, so that this extraordinary power may be from God and not from us. </a:t>
            </a:r>
            <a:endParaRPr lang="en-GB" sz="2400">
              <a:highlight>
                <a:srgbClr val="C6C6C6"/>
              </a:highlight>
            </a:endParaRPr>
          </a:p>
        </p:txBody>
      </p:sp>
      <p:pic>
        <p:nvPicPr>
          <p:cNvPr id="5" name="Picture 4" descr="Ancient Clay Jar on Rustic Background with Earthy Tones and Natural ...">
            <a:extLst>
              <a:ext uri="{FF2B5EF4-FFF2-40B4-BE49-F238E27FC236}">
                <a16:creationId xmlns:a16="http://schemas.microsoft.com/office/drawing/2014/main" id="{C194BC0F-ACD2-B553-C8BD-D83433073CE1}"/>
              </a:ext>
            </a:extLst>
          </p:cNvPr>
          <p:cNvPicPr>
            <a:picLocks noChangeAspect="1"/>
          </p:cNvPicPr>
          <p:nvPr/>
        </p:nvPicPr>
        <p:blipFill>
          <a:blip r:embed="rId2"/>
          <a:srcRect l="10981" r="11361" b="-1"/>
          <a:stretch>
            <a:fillRect/>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831894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6B2A139-61C2-7A44-E7A9-DE7DDB8DD899}"/>
            </a:ext>
          </a:extLst>
        </p:cNvPr>
        <p:cNvGrpSpPr/>
        <p:nvPr/>
      </p:nvGrpSpPr>
      <p:grpSpPr>
        <a:xfrm>
          <a:off x="0" y="0"/>
          <a:ext cx="0" cy="0"/>
          <a:chOff x="0" y="0"/>
          <a:chExt cx="0" cy="0"/>
        </a:xfrm>
      </p:grpSpPr>
      <p:sp useBgFill="1">
        <p:nvSpPr>
          <p:cNvPr id="23"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3B5D6A2-C6E4-7815-A501-796A3805FCC0}"/>
              </a:ext>
            </a:extLst>
          </p:cNvPr>
          <p:cNvSpPr>
            <a:spLocks noGrp="1"/>
          </p:cNvSpPr>
          <p:nvPr>
            <p:ph idx="1"/>
          </p:nvPr>
        </p:nvSpPr>
        <p:spPr>
          <a:xfrm>
            <a:off x="761800" y="922977"/>
            <a:ext cx="5334197" cy="5317102"/>
          </a:xfrm>
        </p:spPr>
        <p:txBody>
          <a:bodyPr vert="horz" lIns="91440" tIns="45720" rIns="91440" bIns="45720" rtlCol="0" anchor="ctr">
            <a:normAutofit/>
          </a:bodyPr>
          <a:lstStyle/>
          <a:p>
            <a:pPr>
              <a:buNone/>
            </a:pPr>
            <a:r>
              <a:rPr lang="en-GB" sz="2400">
                <a:highlight>
                  <a:srgbClr val="FFFFFF"/>
                </a:highlight>
              </a:rPr>
              <a:t>"We are afflicted in every way but not crushed; we are perplexed but not in despair; we are persecuted but not abandoned; we are struck down but not destroyed. We always carry the death of Jesus in our body, so that the life of Jesus may also be displayed in our body. For we who live are always being given over to death for Jesus’s sake, so that Jesus’s life may also be displayed in our mortal flesh.</a:t>
            </a:r>
            <a:endParaRPr lang="en-GB" sz="2400">
              <a:highlight>
                <a:srgbClr val="C6C6C6"/>
              </a:highlight>
            </a:endParaRPr>
          </a:p>
        </p:txBody>
      </p:sp>
      <p:pic>
        <p:nvPicPr>
          <p:cNvPr id="2" name="Picture 1" descr="Ancient Clay Jar on Rustic Background with Earthy Tones and Natural ...">
            <a:extLst>
              <a:ext uri="{FF2B5EF4-FFF2-40B4-BE49-F238E27FC236}">
                <a16:creationId xmlns:a16="http://schemas.microsoft.com/office/drawing/2014/main" id="{7A46F1AE-B4DC-2667-259F-1FCD18821742}"/>
              </a:ext>
            </a:extLst>
          </p:cNvPr>
          <p:cNvPicPr>
            <a:picLocks noChangeAspect="1"/>
          </p:cNvPicPr>
          <p:nvPr/>
        </p:nvPicPr>
        <p:blipFill>
          <a:blip r:embed="rId2"/>
          <a:srcRect l="10981" r="11361" b="-1"/>
          <a:stretch>
            <a:fillRect/>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582561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18E3549-B1F9-6139-031D-1713819CA4B9}"/>
            </a:ext>
          </a:extLst>
        </p:cNvPr>
        <p:cNvGrpSpPr/>
        <p:nvPr/>
      </p:nvGrpSpPr>
      <p:grpSpPr>
        <a:xfrm>
          <a:off x="0" y="0"/>
          <a:ext cx="0" cy="0"/>
          <a:chOff x="0" y="0"/>
          <a:chExt cx="0" cy="0"/>
        </a:xfrm>
      </p:grpSpPr>
      <p:sp useBgFill="1">
        <p:nvSpPr>
          <p:cNvPr id="18"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168B1C9-FAEF-BE04-7561-4F41CB1C4987}"/>
              </a:ext>
            </a:extLst>
          </p:cNvPr>
          <p:cNvSpPr>
            <a:spLocks noGrp="1"/>
          </p:cNvSpPr>
          <p:nvPr>
            <p:ph idx="1"/>
          </p:nvPr>
        </p:nvSpPr>
        <p:spPr>
          <a:xfrm>
            <a:off x="761800" y="725206"/>
            <a:ext cx="5334197" cy="5514873"/>
          </a:xfrm>
        </p:spPr>
        <p:txBody>
          <a:bodyPr vert="horz" lIns="91440" tIns="45720" rIns="91440" bIns="45720" rtlCol="0" anchor="ctr">
            <a:normAutofit/>
          </a:bodyPr>
          <a:lstStyle/>
          <a:p>
            <a:pPr>
              <a:buNone/>
            </a:pPr>
            <a:r>
              <a:rPr lang="en-GB" sz="2400" dirty="0">
                <a:highlight>
                  <a:srgbClr val="FFFFFF"/>
                </a:highlight>
              </a:rPr>
              <a:t>"Therefore we do not give up. Even though our outer person is being destroyed, our inner person is being renewed day by day. For our momentary light affliction is producing for us an absolutely incomparable eternal weight of glory. So we do not focus on what is seen, but on what is unseen. For what is seen is temporary, but what is unseen is eternal.”</a:t>
            </a:r>
            <a:endParaRPr lang="en-GB" sz="2400" dirty="0">
              <a:highlight>
                <a:srgbClr val="C6C6C6"/>
              </a:highlight>
            </a:endParaRPr>
          </a:p>
        </p:txBody>
      </p:sp>
      <p:pic>
        <p:nvPicPr>
          <p:cNvPr id="2" name="Picture 1" descr="Ancient Clay Jar on Rustic Background with Earthy Tones and Natural ...">
            <a:extLst>
              <a:ext uri="{FF2B5EF4-FFF2-40B4-BE49-F238E27FC236}">
                <a16:creationId xmlns:a16="http://schemas.microsoft.com/office/drawing/2014/main" id="{F9226477-FA7A-AC17-224C-6E8D3B98C20E}"/>
              </a:ext>
            </a:extLst>
          </p:cNvPr>
          <p:cNvPicPr>
            <a:picLocks noChangeAspect="1"/>
          </p:cNvPicPr>
          <p:nvPr/>
        </p:nvPicPr>
        <p:blipFill>
          <a:blip r:embed="rId2"/>
          <a:srcRect l="10981" r="11361" b="-1"/>
          <a:stretch>
            <a:fillRect/>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40003277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Drawn by the Spirit</vt:lpstr>
      <vt:lpstr>PowerPoint Presentation</vt:lpstr>
      <vt:lpstr>Question:</vt:lpstr>
      <vt:lpstr>Question:</vt:lpstr>
      <vt:lpstr>What is the Spirit waiting for?</vt:lpstr>
      <vt:lpstr>PowerPoint Presentation</vt:lpstr>
      <vt:lpstr>PowerPoint Presentation</vt:lpstr>
      <vt:lpstr>PowerPoint Presentation</vt:lpstr>
      <vt:lpstr>PowerPoint Presentation</vt:lpstr>
      <vt:lpstr>To be filled with Christ's Spirit...</vt:lpstr>
      <vt:lpstr>Pentecost prayer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108</cp:revision>
  <dcterms:created xsi:type="dcterms:W3CDTF">2026-05-23T05:49:46Z</dcterms:created>
  <dcterms:modified xsi:type="dcterms:W3CDTF">2026-05-23T19:08:37Z</dcterms:modified>
</cp:coreProperties>
</file>