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0A5A1-2934-D8E6-5EBB-615130DE0A1C}" v="621" dt="2026-01-31T19:08:50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4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9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0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1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4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7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8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ands Forming A Heart">
            <a:extLst>
              <a:ext uri="{FF2B5EF4-FFF2-40B4-BE49-F238E27FC236}">
                <a16:creationId xmlns:a16="http://schemas.microsoft.com/office/drawing/2014/main" id="{91FF540A-F315-FD16-243D-0BDB7ED3D8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6250" b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6905" y="46904"/>
            <a:ext cx="6865150" cy="6771342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871759"/>
            <a:ext cx="5067300" cy="3497042"/>
          </a:xfrm>
        </p:spPr>
        <p:txBody>
          <a:bodyPr anchor="t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Giving ... it 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8" y="5157694"/>
            <a:ext cx="5019676" cy="976406"/>
          </a:xfrm>
        </p:spPr>
        <p:txBody>
          <a:bodyPr anchor="t"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0638-F8F0-D8C9-D311-A6CD97FD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one (A): Giving in the </a:t>
            </a:r>
            <a:r>
              <a:rPr lang="en-GB" u="sng" dirty="0"/>
              <a:t>Old</a:t>
            </a:r>
            <a:r>
              <a:rPr lang="en-GB" dirty="0"/>
              <a:t>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CAF-8158-52B5-20F0-7075C86EB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GB" dirty="0"/>
              <a:t>Before the Law</a:t>
            </a:r>
          </a:p>
          <a:p>
            <a:pPr marL="914400" lvl="1">
              <a:buFont typeface="Courier New" panose="020B0604020202020204" pitchFamily="34" charset="0"/>
              <a:buChar char="o"/>
            </a:pPr>
            <a:r>
              <a:rPr lang="en-GB" dirty="0"/>
              <a:t>Abraham and Melchizedek (Gen 14)</a:t>
            </a:r>
          </a:p>
          <a:p>
            <a:pPr marL="914400" lvl="1">
              <a:buFont typeface="Courier New" panose="020B0604020202020204" pitchFamily="34" charset="0"/>
              <a:buChar char="o"/>
            </a:pPr>
            <a:r>
              <a:rPr lang="en-GB" dirty="0"/>
              <a:t>Jacob's vow (Gen 28)</a:t>
            </a:r>
          </a:p>
        </p:txBody>
      </p:sp>
    </p:spTree>
    <p:extLst>
      <p:ext uri="{BB962C8B-B14F-4D97-AF65-F5344CB8AC3E}">
        <p14:creationId xmlns:p14="http://schemas.microsoft.com/office/powerpoint/2010/main" val="407476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72CA1-B4C1-6ED1-FAF1-9A6223719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CF7C-4908-E8A0-FFFA-E25FDE9C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one: Giving in the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48728-4B8E-D3DD-8296-F90C7654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GB" dirty="0"/>
              <a:t>Before the Law</a:t>
            </a:r>
          </a:p>
          <a:p>
            <a:pPr marL="457200" indent="-457200">
              <a:buAutoNum type="arabicPeriod"/>
            </a:pPr>
            <a:r>
              <a:rPr lang="en-GB" dirty="0"/>
              <a:t>Under the Law</a:t>
            </a:r>
          </a:p>
          <a:p>
            <a:pPr marL="914400" lvl="1">
              <a:buFont typeface="Courier New"/>
              <a:buChar char="o"/>
            </a:pPr>
            <a:r>
              <a:rPr lang="en-GB" dirty="0"/>
              <a:t>Levitical tithe 10%</a:t>
            </a:r>
          </a:p>
          <a:p>
            <a:pPr marL="914400" lvl="1">
              <a:buFont typeface="Courier New"/>
              <a:buChar char="o"/>
            </a:pPr>
            <a:r>
              <a:rPr lang="en-GB" dirty="0"/>
              <a:t>Festival tithe 10%</a:t>
            </a:r>
          </a:p>
          <a:p>
            <a:pPr marL="914400" lvl="1">
              <a:buFont typeface="Courier New"/>
              <a:buChar char="o"/>
            </a:pPr>
            <a:r>
              <a:rPr lang="en-GB" dirty="0"/>
              <a:t>Poor tithe (every third year)</a:t>
            </a:r>
          </a:p>
          <a:p>
            <a:pPr lvl="1" indent="0">
              <a:buNone/>
            </a:pPr>
            <a:r>
              <a:rPr lang="en-GB" dirty="0"/>
              <a:t>Total = 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50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6F602-0FAF-C621-7B87-4E3BDF5E8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69D1-A914-0DF3-AACC-90CC6374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one: Giving in the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46CCA-2A03-20DC-6A75-9248B296A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GB" dirty="0"/>
              <a:t>Was agricultural</a:t>
            </a:r>
            <a:endParaRPr lang="en-US" dirty="0"/>
          </a:p>
          <a:p>
            <a:pPr marL="457200" indent="-457200">
              <a:buAutoNum type="arabicPeriod"/>
            </a:pPr>
            <a:r>
              <a:rPr lang="en-GB" dirty="0"/>
              <a:t>Tied to the land</a:t>
            </a:r>
          </a:p>
          <a:p>
            <a:pPr marL="457200" indent="-457200">
              <a:buAutoNum type="arabicPeriod"/>
            </a:pPr>
            <a:r>
              <a:rPr lang="en-GB" dirty="0"/>
              <a:t>Expressed trust and obedience (Malachi 3:7-12)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08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937A6-46B9-3BFE-2E84-685D327ED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9BC4-E69F-C1A4-C8B4-A21B483D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one: Giving in the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817B6-9B29-B882-87C5-E918621B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BIG PICTURE:</a:t>
            </a:r>
            <a:endParaRPr lang="en-US" dirty="0"/>
          </a:p>
          <a:p>
            <a:pPr marL="457200" indent="-457200">
              <a:buAutoNum type="arabicPeriod"/>
            </a:pPr>
            <a:r>
              <a:rPr lang="en-GB" dirty="0"/>
              <a:t>Act of worship</a:t>
            </a:r>
          </a:p>
          <a:p>
            <a:pPr marL="457200" indent="-457200">
              <a:buAutoNum type="arabicPeriod"/>
            </a:pPr>
            <a:r>
              <a:rPr lang="en-GB" dirty="0"/>
              <a:t>Community support</a:t>
            </a:r>
          </a:p>
          <a:p>
            <a:pPr marL="457200" indent="-457200">
              <a:buAutoNum type="arabicPeriod"/>
            </a:pPr>
            <a:r>
              <a:rPr lang="en-GB" dirty="0"/>
              <a:t>Covenant obedience</a:t>
            </a:r>
          </a:p>
          <a:p>
            <a:pPr marL="457200" indent="-457200">
              <a:buAutoNum type="arabicPeriod"/>
            </a:pPr>
            <a:r>
              <a:rPr lang="en-GB" dirty="0"/>
              <a:t>Joyful celebration</a:t>
            </a:r>
          </a:p>
          <a:p>
            <a:pPr marL="457200" indent="-457200">
              <a:buAutoNum type="arabicPeriod"/>
            </a:pPr>
            <a:r>
              <a:rPr lang="en-GB" dirty="0"/>
              <a:t>Structure system, not mere percentage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73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0C8BA-EC1A-638A-50AE-051298B51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BCD6-569D-D4A7-8504-47B12719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one (B): Giving in the </a:t>
            </a:r>
            <a:r>
              <a:rPr lang="en-GB" u="sng" dirty="0"/>
              <a:t>NEW</a:t>
            </a:r>
            <a:r>
              <a:rPr lang="en-GB" dirty="0"/>
              <a:t>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5918-0277-5006-711C-31A9ED8BE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GB" dirty="0"/>
              <a:t>No longer LAW (2 Corinthians 8, 9)</a:t>
            </a:r>
            <a:endParaRPr lang="en-US" dirty="0"/>
          </a:p>
          <a:p>
            <a:pPr marL="457200" indent="-457200">
              <a:buAutoNum type="arabicPeriod"/>
            </a:pPr>
            <a:r>
              <a:rPr lang="en-GB" dirty="0"/>
              <a:t>An expression of justice, mercy, and faithfulness (Mat 23)</a:t>
            </a:r>
          </a:p>
          <a:p>
            <a:pPr marL="457200" indent="-457200">
              <a:buAutoNum type="arabicPeriod"/>
            </a:pPr>
            <a:r>
              <a:rPr lang="en-GB" dirty="0"/>
              <a:t>Not a legal structure, but a demonstrated practice (Acts 2 etc)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74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E0CB1-BC8B-C156-1D1F-4C813A90C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B951-1809-D2FA-7A93-07658962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one (B): Giving in the </a:t>
            </a:r>
            <a:r>
              <a:rPr lang="en-GB" u="sng" dirty="0"/>
              <a:t>NEW</a:t>
            </a:r>
            <a:r>
              <a:rPr lang="en-GB" dirty="0"/>
              <a:t>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D74A-2DCD-9121-4FE6-5D7BD4BFD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Theological implications:</a:t>
            </a:r>
          </a:p>
          <a:p>
            <a:pPr marL="457200" indent="-457200">
              <a:buAutoNum type="arabicPeriod"/>
            </a:pPr>
            <a:r>
              <a:rPr lang="en-GB" dirty="0"/>
              <a:t>It's about stewardship</a:t>
            </a:r>
          </a:p>
          <a:p>
            <a:pPr marL="457200" indent="-457200">
              <a:buAutoNum type="arabicPeriod"/>
            </a:pPr>
            <a:r>
              <a:rPr lang="en-GB" dirty="0"/>
              <a:t>It is a spiritual discipline fostering gratitude and dependence on God</a:t>
            </a:r>
          </a:p>
          <a:p>
            <a:pPr marL="457200" indent="-457200">
              <a:buAutoNum type="arabicPeriod"/>
            </a:pPr>
            <a:r>
              <a:rPr lang="en-GB" dirty="0"/>
              <a:t>Care for the poor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Conclusion: It is now a matter of the heart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41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A17D-4250-66F1-1E27-5CAB7BBF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two: heart on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E3D3A-F429-4BD8-E623-639B67E16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Matthew 6:19-24</a:t>
            </a:r>
          </a:p>
        </p:txBody>
      </p:sp>
    </p:spTree>
    <p:extLst>
      <p:ext uri="{BB962C8B-B14F-4D97-AF65-F5344CB8AC3E}">
        <p14:creationId xmlns:p14="http://schemas.microsoft.com/office/powerpoint/2010/main" val="299212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3F8D0-3F8D-7640-B165-46A2F060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23" y="2372223"/>
            <a:ext cx="4265763" cy="1744702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5400" dirty="0"/>
              <a:t>What should</a:t>
            </a:r>
            <a:br>
              <a:rPr lang="en-GB" sz="5400" dirty="0"/>
            </a:br>
            <a:r>
              <a:rPr lang="en-GB" sz="5400" dirty="0"/>
              <a:t> 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BD099-E686-4AF8-98F2-DD8A6036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346" y="2414755"/>
            <a:ext cx="5269831" cy="2039112"/>
          </a:xfrm>
        </p:spPr>
        <p:txBody>
          <a:bodyPr anchor="t">
            <a:normAutofit/>
          </a:bodyPr>
          <a:lstStyle/>
          <a:p>
            <a:endParaRPr lang="en-GB" sz="22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AB36D8-4A14-4AA5-7A2B-C8B871657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0816" y="4253446"/>
            <a:ext cx="402336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21668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ChronicleVTI</vt:lpstr>
      <vt:lpstr>Giving ... it all</vt:lpstr>
      <vt:lpstr>Part one (A): Giving in the Old testament</vt:lpstr>
      <vt:lpstr>Part one: Giving in the Old testament</vt:lpstr>
      <vt:lpstr>Part one: Giving in the Old testament</vt:lpstr>
      <vt:lpstr>Part one: Giving in the Old testament</vt:lpstr>
      <vt:lpstr>Part one (B): Giving in the NEW testament</vt:lpstr>
      <vt:lpstr>Part one (B): Giving in the NEW testament</vt:lpstr>
      <vt:lpstr>Part two: heart on display</vt:lpstr>
      <vt:lpstr>What should  I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113</cp:revision>
  <dcterms:created xsi:type="dcterms:W3CDTF">2026-01-30T22:21:05Z</dcterms:created>
  <dcterms:modified xsi:type="dcterms:W3CDTF">2026-01-31T19:09:11Z</dcterms:modified>
</cp:coreProperties>
</file>