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0" r:id="rId5"/>
    <p:sldId id="262" r:id="rId6"/>
    <p:sldId id="259" r:id="rId7"/>
    <p:sldId id="264" r:id="rId8"/>
    <p:sldId id="265" r:id="rId9"/>
    <p:sldId id="266" r:id="rId10"/>
    <p:sldId id="267" r:id="rId11"/>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3094DC-85A4-9ABE-0AEF-9E10CAB49CFD}" v="359" dt="2025-09-06T20:29:39.3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06/09/2025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06/09/2025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06/09/2025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06/09/2025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06/09/2025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06/09/2025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Jesus as a Carpenter in the Bible: Discovering the Earthly Profession ...">
            <a:extLst>
              <a:ext uri="{FF2B5EF4-FFF2-40B4-BE49-F238E27FC236}">
                <a16:creationId xmlns:a16="http://schemas.microsoft.com/office/drawing/2014/main" id="{C1B6AD25-7188-D608-2889-F250389B275B}"/>
              </a:ext>
            </a:extLst>
          </p:cNvPr>
          <p:cNvPicPr>
            <a:picLocks noChangeAspect="1"/>
          </p:cNvPicPr>
          <p:nvPr/>
        </p:nvPicPr>
        <p:blipFill>
          <a:blip r:embed="rId2">
            <a:alphaModFix amt="50000"/>
          </a:blip>
          <a:srcRect t="1083" b="14647"/>
          <a:stretch>
            <a:fillRect/>
          </a:stretch>
        </p:blipFill>
        <p:spPr>
          <a:xfrm>
            <a:off x="20" y="1"/>
            <a:ext cx="12191980" cy="6857999"/>
          </a:xfrm>
          <a:prstGeom prst="rect">
            <a:avLst/>
          </a:prstGeom>
        </p:spPr>
      </p:pic>
      <p:sp>
        <p:nvSpPr>
          <p:cNvPr id="2" name="Title 1"/>
          <p:cNvSpPr>
            <a:spLocks noGrp="1"/>
          </p:cNvSpPr>
          <p:nvPr>
            <p:ph type="ctrTitle"/>
          </p:nvPr>
        </p:nvSpPr>
        <p:spPr>
          <a:xfrm>
            <a:off x="1524000" y="1122362"/>
            <a:ext cx="9144000" cy="2900518"/>
          </a:xfrm>
        </p:spPr>
        <p:txBody>
          <a:bodyPr>
            <a:normAutofit/>
          </a:bodyPr>
          <a:lstStyle/>
          <a:p>
            <a:r>
              <a:rPr lang="en-GB">
                <a:solidFill>
                  <a:srgbClr val="FFFFFF"/>
                </a:solidFill>
              </a:rPr>
              <a:t>The humanity of Jesus</a:t>
            </a:r>
          </a:p>
        </p:txBody>
      </p:sp>
      <p:sp>
        <p:nvSpPr>
          <p:cNvPr id="3" name="Subtitle 2"/>
          <p:cNvSpPr>
            <a:spLocks noGrp="1"/>
          </p:cNvSpPr>
          <p:nvPr>
            <p:ph type="subTitle" idx="1"/>
          </p:nvPr>
        </p:nvSpPr>
        <p:spPr>
          <a:xfrm>
            <a:off x="1524000" y="4159404"/>
            <a:ext cx="9144000" cy="1098395"/>
          </a:xfrm>
        </p:spPr>
        <p:txBody>
          <a:bodyPr>
            <a:normAutofit/>
          </a:bodyPr>
          <a:lstStyle/>
          <a:p>
            <a:endParaRPr lang="en-GB">
              <a:solidFill>
                <a:srgbClr val="FFFFFF"/>
              </a:solidFill>
            </a:endParaRPr>
          </a:p>
        </p:txBody>
      </p:sp>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3054" y="-2653923"/>
            <a:ext cx="6858001" cy="12165846"/>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3"/>
            <a:ext cx="12182871"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7892F77-44CA-EFC2-C2BE-04C1656152EF}"/>
              </a:ext>
            </a:extLst>
          </p:cNvPr>
          <p:cNvSpPr>
            <a:spLocks noGrp="1"/>
          </p:cNvSpPr>
          <p:nvPr>
            <p:ph type="title"/>
          </p:nvPr>
        </p:nvSpPr>
        <p:spPr>
          <a:xfrm>
            <a:off x="2026693" y="1030406"/>
            <a:ext cx="8147713" cy="3081242"/>
          </a:xfrm>
        </p:spPr>
        <p:txBody>
          <a:bodyPr vert="horz" lIns="91440" tIns="45720" rIns="91440" bIns="45720" rtlCol="0" anchor="ctr">
            <a:normAutofit/>
          </a:bodyPr>
          <a:lstStyle/>
          <a:p>
            <a:pPr algn="ctr"/>
            <a:r>
              <a:rPr lang="en-US" sz="4800" kern="1200">
                <a:solidFill>
                  <a:srgbClr val="FFFFFF"/>
                </a:solidFill>
                <a:latin typeface="+mj-lt"/>
                <a:ea typeface="+mj-ea"/>
                <a:cs typeface="+mj-cs"/>
              </a:rPr>
              <a:t>What's the 'Therefore' there for?</a:t>
            </a:r>
          </a:p>
        </p:txBody>
      </p:sp>
      <p:sp>
        <p:nvSpPr>
          <p:cNvPr id="3" name="Content Placeholder 2">
            <a:extLst>
              <a:ext uri="{FF2B5EF4-FFF2-40B4-BE49-F238E27FC236}">
                <a16:creationId xmlns:a16="http://schemas.microsoft.com/office/drawing/2014/main" id="{89F3B999-6833-94FC-C572-B9D188C0BC2C}"/>
              </a:ext>
            </a:extLst>
          </p:cNvPr>
          <p:cNvSpPr>
            <a:spLocks noGrp="1"/>
          </p:cNvSpPr>
          <p:nvPr>
            <p:ph idx="1"/>
          </p:nvPr>
        </p:nvSpPr>
        <p:spPr>
          <a:xfrm>
            <a:off x="1559943" y="3809963"/>
            <a:ext cx="9078628" cy="1709871"/>
          </a:xfrm>
        </p:spPr>
        <p:txBody>
          <a:bodyPr vert="horz" lIns="91440" tIns="45720" rIns="91440" bIns="45720" rtlCol="0" anchor="ctr">
            <a:noAutofit/>
          </a:bodyPr>
          <a:lstStyle/>
          <a:p>
            <a:pPr marL="0" indent="0" algn="ctr">
              <a:buNone/>
            </a:pPr>
            <a:r>
              <a:rPr lang="en-US" sz="3200" i="1" dirty="0">
                <a:solidFill>
                  <a:srgbClr val="FFFFFF"/>
                </a:solidFill>
              </a:rPr>
              <a:t>"</a:t>
            </a:r>
            <a:r>
              <a:rPr lang="en-US" sz="3200" i="1" kern="1200" dirty="0">
                <a:solidFill>
                  <a:srgbClr val="FFFFFF"/>
                </a:solidFill>
                <a:latin typeface="+mn-lt"/>
                <a:ea typeface="+mn-ea"/>
                <a:cs typeface="+mn-cs"/>
              </a:rPr>
              <a:t>Therefore God has highly exalted him and bestowed on him the name that is above every name</a:t>
            </a:r>
            <a:r>
              <a:rPr lang="en-US" sz="3200" i="1" dirty="0">
                <a:solidFill>
                  <a:srgbClr val="FFFFFF"/>
                </a:solidFill>
              </a:rPr>
              <a:t>..."</a:t>
            </a:r>
            <a:endParaRPr lang="en-US" sz="3200" kern="1200" dirty="0">
              <a:solidFill>
                <a:srgbClr val="FFFFFF"/>
              </a:solidFill>
              <a:latin typeface="+mn-lt"/>
            </a:endParaRPr>
          </a:p>
        </p:txBody>
      </p:sp>
    </p:spTree>
    <p:extLst>
      <p:ext uri="{BB962C8B-B14F-4D97-AF65-F5344CB8AC3E}">
        <p14:creationId xmlns:p14="http://schemas.microsoft.com/office/powerpoint/2010/main" val="182423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Music notes Royalty Free Vector Image - VectorStock">
            <a:extLst>
              <a:ext uri="{FF2B5EF4-FFF2-40B4-BE49-F238E27FC236}">
                <a16:creationId xmlns:a16="http://schemas.microsoft.com/office/drawing/2014/main" id="{FFCD983F-A370-2989-FE60-8D99C62DCC61}"/>
              </a:ext>
            </a:extLst>
          </p:cNvPr>
          <p:cNvPicPr>
            <a:picLocks noChangeAspect="1"/>
          </p:cNvPicPr>
          <p:nvPr/>
        </p:nvPicPr>
        <p:blipFill>
          <a:blip r:embed="rId2"/>
          <a:stretch>
            <a:fillRect/>
          </a:stretch>
        </p:blipFill>
        <p:spPr>
          <a:xfrm>
            <a:off x="7337887" y="2077486"/>
            <a:ext cx="4336954" cy="2706298"/>
          </a:xfrm>
          <a:prstGeom prst="rect">
            <a:avLst/>
          </a:prstGeom>
        </p:spPr>
      </p:pic>
      <p:sp>
        <p:nvSpPr>
          <p:cNvPr id="2" name="Title 1">
            <a:extLst>
              <a:ext uri="{FF2B5EF4-FFF2-40B4-BE49-F238E27FC236}">
                <a16:creationId xmlns:a16="http://schemas.microsoft.com/office/drawing/2014/main" id="{535DF0D4-72FD-CFA7-4BFF-11910283F7CB}"/>
              </a:ext>
            </a:extLst>
          </p:cNvPr>
          <p:cNvSpPr>
            <a:spLocks noGrp="1"/>
          </p:cNvSpPr>
          <p:nvPr>
            <p:ph type="title"/>
          </p:nvPr>
        </p:nvSpPr>
        <p:spPr>
          <a:xfrm>
            <a:off x="748724" y="252780"/>
            <a:ext cx="4597747" cy="958906"/>
          </a:xfrm>
        </p:spPr>
        <p:txBody>
          <a:bodyPr anchor="b">
            <a:normAutofit/>
          </a:bodyPr>
          <a:lstStyle/>
          <a:p>
            <a:r>
              <a:rPr lang="en-GB" sz="3600" b="1" dirty="0"/>
              <a:t>Philippians 2:5-11</a:t>
            </a:r>
          </a:p>
        </p:txBody>
      </p:sp>
      <p:sp>
        <p:nvSpPr>
          <p:cNvPr id="3" name="Content Placeholder 2">
            <a:extLst>
              <a:ext uri="{FF2B5EF4-FFF2-40B4-BE49-F238E27FC236}">
                <a16:creationId xmlns:a16="http://schemas.microsoft.com/office/drawing/2014/main" id="{E29D9626-10CD-6149-14B0-73D0AF75E02C}"/>
              </a:ext>
            </a:extLst>
          </p:cNvPr>
          <p:cNvSpPr>
            <a:spLocks noGrp="1"/>
          </p:cNvSpPr>
          <p:nvPr>
            <p:ph idx="1"/>
          </p:nvPr>
        </p:nvSpPr>
        <p:spPr>
          <a:xfrm>
            <a:off x="620754" y="1399201"/>
            <a:ext cx="6990426" cy="5012549"/>
          </a:xfrm>
        </p:spPr>
        <p:txBody>
          <a:bodyPr vert="horz" lIns="91440" tIns="45720" rIns="91440" bIns="45720" rtlCol="0" anchor="t">
            <a:noAutofit/>
          </a:bodyPr>
          <a:lstStyle/>
          <a:p>
            <a:pPr>
              <a:buNone/>
            </a:pPr>
            <a:r>
              <a:rPr lang="en-GB" sz="3200" dirty="0"/>
              <a:t>Have this mind among yourselves, which is yours in Christ Jesus, who, though he was in the form of God, did not count equality with God a thing to be grasped, but emptied himself, by taking the form of a servant, being born in the likeness of men. And being found in human form, he humbled himself by becoming obedient to the point of death, even death on a cross. </a:t>
            </a:r>
          </a:p>
        </p:txBody>
      </p:sp>
      <p:grpSp>
        <p:nvGrpSpPr>
          <p:cNvPr id="17" name="Group 16">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8" name="Rectangle 17">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43607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B66FBA-15D2-A68E-9DE1-0846AB3E76C1}"/>
            </a:ext>
          </a:extLst>
        </p:cNvPr>
        <p:cNvGrpSpPr/>
        <p:nvPr/>
      </p:nvGrpSpPr>
      <p:grpSpPr>
        <a:xfrm>
          <a:off x="0" y="0"/>
          <a:ext cx="0" cy="0"/>
          <a:chOff x="0" y="0"/>
          <a:chExt cx="0" cy="0"/>
        </a:xfrm>
      </p:grpSpPr>
      <p:pic>
        <p:nvPicPr>
          <p:cNvPr id="4" name="Picture 3" descr="Music notes Royalty Free Vector Image - VectorStock">
            <a:extLst>
              <a:ext uri="{FF2B5EF4-FFF2-40B4-BE49-F238E27FC236}">
                <a16:creationId xmlns:a16="http://schemas.microsoft.com/office/drawing/2014/main" id="{77BD969C-DF89-3039-4D2A-B9F70FF34F52}"/>
              </a:ext>
            </a:extLst>
          </p:cNvPr>
          <p:cNvPicPr>
            <a:picLocks noChangeAspect="1"/>
          </p:cNvPicPr>
          <p:nvPr/>
        </p:nvPicPr>
        <p:blipFill>
          <a:blip r:embed="rId2"/>
          <a:stretch>
            <a:fillRect/>
          </a:stretch>
        </p:blipFill>
        <p:spPr>
          <a:xfrm>
            <a:off x="7337887" y="2077486"/>
            <a:ext cx="4336954" cy="2706298"/>
          </a:xfrm>
          <a:prstGeom prst="rect">
            <a:avLst/>
          </a:prstGeom>
        </p:spPr>
      </p:pic>
      <p:sp>
        <p:nvSpPr>
          <p:cNvPr id="2" name="Title 1">
            <a:extLst>
              <a:ext uri="{FF2B5EF4-FFF2-40B4-BE49-F238E27FC236}">
                <a16:creationId xmlns:a16="http://schemas.microsoft.com/office/drawing/2014/main" id="{2DAACD6E-5C36-77A3-0B83-B93C770D821D}"/>
              </a:ext>
            </a:extLst>
          </p:cNvPr>
          <p:cNvSpPr>
            <a:spLocks noGrp="1"/>
          </p:cNvSpPr>
          <p:nvPr>
            <p:ph type="title"/>
          </p:nvPr>
        </p:nvSpPr>
        <p:spPr>
          <a:xfrm>
            <a:off x="748724" y="252780"/>
            <a:ext cx="4597747" cy="958906"/>
          </a:xfrm>
        </p:spPr>
        <p:txBody>
          <a:bodyPr anchor="b">
            <a:normAutofit/>
          </a:bodyPr>
          <a:lstStyle/>
          <a:p>
            <a:r>
              <a:rPr lang="en-GB" sz="3600" b="1" dirty="0"/>
              <a:t>Philippians 2:5-11</a:t>
            </a:r>
          </a:p>
        </p:txBody>
      </p:sp>
      <p:sp>
        <p:nvSpPr>
          <p:cNvPr id="3" name="Content Placeholder 2">
            <a:extLst>
              <a:ext uri="{FF2B5EF4-FFF2-40B4-BE49-F238E27FC236}">
                <a16:creationId xmlns:a16="http://schemas.microsoft.com/office/drawing/2014/main" id="{7B2D58DB-E172-72B3-3B15-2317C2167027}"/>
              </a:ext>
            </a:extLst>
          </p:cNvPr>
          <p:cNvSpPr>
            <a:spLocks noGrp="1"/>
          </p:cNvSpPr>
          <p:nvPr>
            <p:ph idx="1"/>
          </p:nvPr>
        </p:nvSpPr>
        <p:spPr>
          <a:xfrm>
            <a:off x="620754" y="1713308"/>
            <a:ext cx="6990426" cy="3773572"/>
          </a:xfrm>
        </p:spPr>
        <p:txBody>
          <a:bodyPr vert="horz" lIns="91440" tIns="45720" rIns="91440" bIns="45720" rtlCol="0" anchor="t">
            <a:noAutofit/>
          </a:bodyPr>
          <a:lstStyle/>
          <a:p>
            <a:pPr>
              <a:buNone/>
            </a:pPr>
            <a:r>
              <a:rPr lang="en-GB" sz="3200" dirty="0"/>
              <a:t>Therefore God has highly exalted him and bestowed on him the name that is above every name, so that at the name of Jesus every knee should bow, in heaven and on earth and under the earth, and every tongue confess that Jesus Christ is Lord, to the glory of God the Father.</a:t>
            </a:r>
          </a:p>
          <a:p>
            <a:pPr>
              <a:buNone/>
            </a:pPr>
            <a:endParaRPr lang="en-GB" sz="3200" dirty="0"/>
          </a:p>
        </p:txBody>
      </p:sp>
      <p:grpSp>
        <p:nvGrpSpPr>
          <p:cNvPr id="17" name="Group 16">
            <a:extLst>
              <a:ext uri="{FF2B5EF4-FFF2-40B4-BE49-F238E27FC236}">
                <a16:creationId xmlns:a16="http://schemas.microsoft.com/office/drawing/2014/main" id="{65947CE0-2FFF-6212-4EED-0661A759AE9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8" name="Rectangle 17">
              <a:extLst>
                <a:ext uri="{FF2B5EF4-FFF2-40B4-BE49-F238E27FC236}">
                  <a16:creationId xmlns:a16="http://schemas.microsoft.com/office/drawing/2014/main" id="{B186C8C3-B23C-44FD-2FD6-C81FF7E4AB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1F48856-F82F-596F-31D8-31F99E3C02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1189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77626FF6-D08F-F215-DF2A-C7BC26137AB4}"/>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FA650509-5B2F-7685-8CD1-ED49D027E0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Jesus as a Carpenter in the Bible: Discovering the Earthly Profession ...">
            <a:extLst>
              <a:ext uri="{FF2B5EF4-FFF2-40B4-BE49-F238E27FC236}">
                <a16:creationId xmlns:a16="http://schemas.microsoft.com/office/drawing/2014/main" id="{83EC5166-7867-2324-99BD-E23B23F0793B}"/>
              </a:ext>
            </a:extLst>
          </p:cNvPr>
          <p:cNvPicPr>
            <a:picLocks noChangeAspect="1"/>
          </p:cNvPicPr>
          <p:nvPr/>
        </p:nvPicPr>
        <p:blipFill>
          <a:blip r:embed="rId2">
            <a:alphaModFix amt="50000"/>
          </a:blip>
          <a:srcRect t="1083" b="14647"/>
          <a:stretch>
            <a:fillRect/>
          </a:stretch>
        </p:blipFill>
        <p:spPr>
          <a:xfrm>
            <a:off x="20" y="1"/>
            <a:ext cx="12191980" cy="6857999"/>
          </a:xfrm>
          <a:prstGeom prst="rect">
            <a:avLst/>
          </a:prstGeom>
        </p:spPr>
      </p:pic>
      <p:sp>
        <p:nvSpPr>
          <p:cNvPr id="2" name="Title 1">
            <a:extLst>
              <a:ext uri="{FF2B5EF4-FFF2-40B4-BE49-F238E27FC236}">
                <a16:creationId xmlns:a16="http://schemas.microsoft.com/office/drawing/2014/main" id="{973FC4D4-EB80-3DB4-6B18-691D687C255A}"/>
              </a:ext>
            </a:extLst>
          </p:cNvPr>
          <p:cNvSpPr>
            <a:spLocks noGrp="1"/>
          </p:cNvSpPr>
          <p:nvPr>
            <p:ph type="ctrTitle"/>
          </p:nvPr>
        </p:nvSpPr>
        <p:spPr>
          <a:xfrm>
            <a:off x="1524000" y="1122362"/>
            <a:ext cx="9144000" cy="2900518"/>
          </a:xfrm>
        </p:spPr>
        <p:txBody>
          <a:bodyPr>
            <a:normAutofit/>
          </a:bodyPr>
          <a:lstStyle/>
          <a:p>
            <a:r>
              <a:rPr lang="en-GB" dirty="0">
                <a:solidFill>
                  <a:srgbClr val="FFFFFF"/>
                </a:solidFill>
              </a:rPr>
              <a:t>"While you might not like being human, I do."</a:t>
            </a:r>
          </a:p>
        </p:txBody>
      </p:sp>
      <p:sp>
        <p:nvSpPr>
          <p:cNvPr id="3" name="Subtitle 2">
            <a:extLst>
              <a:ext uri="{FF2B5EF4-FFF2-40B4-BE49-F238E27FC236}">
                <a16:creationId xmlns:a16="http://schemas.microsoft.com/office/drawing/2014/main" id="{45C284FE-9FC3-0CCC-2BAA-794165BCBD35}"/>
              </a:ext>
            </a:extLst>
          </p:cNvPr>
          <p:cNvSpPr>
            <a:spLocks noGrp="1"/>
          </p:cNvSpPr>
          <p:nvPr>
            <p:ph type="subTitle" idx="1"/>
          </p:nvPr>
        </p:nvSpPr>
        <p:spPr>
          <a:xfrm>
            <a:off x="1524000" y="4159404"/>
            <a:ext cx="9144000" cy="1098395"/>
          </a:xfrm>
        </p:spPr>
        <p:txBody>
          <a:bodyPr vert="horz" lIns="91440" tIns="45720" rIns="91440" bIns="45720" rtlCol="0" anchor="t">
            <a:normAutofit/>
          </a:bodyPr>
          <a:lstStyle/>
          <a:p>
            <a:r>
              <a:rPr lang="en-GB" dirty="0">
                <a:solidFill>
                  <a:srgbClr val="FFFFFF"/>
                </a:solidFill>
              </a:rPr>
              <a:t>Love, Jesus.</a:t>
            </a:r>
            <a:endParaRPr lang="en-US" dirty="0"/>
          </a:p>
        </p:txBody>
      </p:sp>
    </p:spTree>
    <p:extLst>
      <p:ext uri="{BB962C8B-B14F-4D97-AF65-F5344CB8AC3E}">
        <p14:creationId xmlns:p14="http://schemas.microsoft.com/office/powerpoint/2010/main" val="88626734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Content Placeholder 3" descr="Meet Australian sewage diver Brendan Walsh | Daily Mail Online">
            <a:extLst>
              <a:ext uri="{FF2B5EF4-FFF2-40B4-BE49-F238E27FC236}">
                <a16:creationId xmlns:a16="http://schemas.microsoft.com/office/drawing/2014/main" id="{1486D4C1-5EC5-04F4-F652-9F4F37F5ECE2}"/>
              </a:ext>
            </a:extLst>
          </p:cNvPr>
          <p:cNvPicPr>
            <a:picLocks noGrp="1" noChangeAspect="1"/>
          </p:cNvPicPr>
          <p:nvPr>
            <p:ph idx="1"/>
          </p:nvPr>
        </p:nvPicPr>
        <p:blipFill>
          <a:blip r:embed="rId2"/>
          <a:srcRect t="8554"/>
          <a:stretch>
            <a:fillRect/>
          </a:stretch>
        </p:blipFill>
        <p:spPr>
          <a:xfrm>
            <a:off x="20" y="1282"/>
            <a:ext cx="12191980" cy="6856718"/>
          </a:xfrm>
          <a:prstGeom prst="rect">
            <a:avLst/>
          </a:prstGeom>
        </p:spPr>
      </p:pic>
    </p:spTree>
    <p:extLst>
      <p:ext uri="{BB962C8B-B14F-4D97-AF65-F5344CB8AC3E}">
        <p14:creationId xmlns:p14="http://schemas.microsoft.com/office/powerpoint/2010/main" val="68503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F5501F-5EDD-D820-B7E1-745BDE4ECBB7}"/>
              </a:ext>
            </a:extLst>
          </p:cNvPr>
          <p:cNvSpPr>
            <a:spLocks noGrp="1"/>
          </p:cNvSpPr>
          <p:nvPr>
            <p:ph type="title"/>
          </p:nvPr>
        </p:nvSpPr>
        <p:spPr>
          <a:xfrm>
            <a:off x="686834" y="1153572"/>
            <a:ext cx="3200400" cy="4461163"/>
          </a:xfrm>
        </p:spPr>
        <p:txBody>
          <a:bodyPr>
            <a:normAutofit/>
          </a:bodyPr>
          <a:lstStyle/>
          <a:p>
            <a:r>
              <a:rPr lang="en-GB">
                <a:solidFill>
                  <a:srgbClr val="FFFFFF"/>
                </a:solidFill>
              </a:rPr>
              <a:t>Defining some terms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A8138DF-1FFA-FBBC-54EC-23EBC3ABE8A3}"/>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GB"/>
              <a:t>"in the </a:t>
            </a:r>
            <a:r>
              <a:rPr lang="en-GB" b="1"/>
              <a:t>form</a:t>
            </a:r>
            <a:r>
              <a:rPr lang="en-GB"/>
              <a:t> of God"</a:t>
            </a:r>
            <a:endParaRPr lang="en-US" dirty="0"/>
          </a:p>
          <a:p>
            <a:pPr marL="0" indent="0">
              <a:buNone/>
            </a:pPr>
            <a:r>
              <a:rPr lang="en-GB"/>
              <a:t>"taking the </a:t>
            </a:r>
            <a:r>
              <a:rPr lang="en-GB" b="1"/>
              <a:t>form </a:t>
            </a:r>
            <a:r>
              <a:rPr lang="en-GB"/>
              <a:t>of a servant"</a:t>
            </a:r>
          </a:p>
          <a:p>
            <a:pPr marL="0" indent="0">
              <a:buNone/>
            </a:pPr>
            <a:r>
              <a:rPr lang="en-GB"/>
              <a:t>"born in the </a:t>
            </a:r>
            <a:r>
              <a:rPr lang="en-GB" b="1"/>
              <a:t>likeness</a:t>
            </a:r>
            <a:r>
              <a:rPr lang="en-GB"/>
              <a:t> of men"</a:t>
            </a:r>
          </a:p>
          <a:p>
            <a:pPr marL="0" indent="0">
              <a:buNone/>
            </a:pPr>
            <a:r>
              <a:rPr lang="en-GB"/>
              <a:t>"found in human </a:t>
            </a:r>
            <a:r>
              <a:rPr lang="en-GB" b="1"/>
              <a:t>form</a:t>
            </a:r>
            <a:r>
              <a:rPr lang="en-GB"/>
              <a:t>"</a:t>
            </a:r>
          </a:p>
          <a:p>
            <a:pPr marL="0" indent="0">
              <a:buNone/>
            </a:pPr>
            <a:endParaRPr lang="en-GB"/>
          </a:p>
          <a:p>
            <a:pPr marL="0" indent="0">
              <a:buNone/>
            </a:pPr>
            <a:endParaRPr lang="en-GB"/>
          </a:p>
        </p:txBody>
      </p:sp>
    </p:spTree>
    <p:extLst>
      <p:ext uri="{BB962C8B-B14F-4D97-AF65-F5344CB8AC3E}">
        <p14:creationId xmlns:p14="http://schemas.microsoft.com/office/powerpoint/2010/main" val="2767058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09FF9A-4FCE-468E-A86A-C9AB525EAE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021E12D4-3A88-428D-8E5E-AF1AFD923D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4" name="Picture 3" descr="A hand touching a small plant">
            <a:extLst>
              <a:ext uri="{FF2B5EF4-FFF2-40B4-BE49-F238E27FC236}">
                <a16:creationId xmlns:a16="http://schemas.microsoft.com/office/drawing/2014/main" id="{A332A60D-508D-96CE-DBF1-42BB4EE91606}"/>
              </a:ext>
            </a:extLst>
          </p:cNvPr>
          <p:cNvPicPr>
            <a:picLocks noChangeAspect="1"/>
          </p:cNvPicPr>
          <p:nvPr/>
        </p:nvPicPr>
        <p:blipFill>
          <a:blip r:embed="rId2">
            <a:alphaModFix amt="60000"/>
          </a:blip>
          <a:srcRect t="11140" r="-2" b="4462"/>
          <a:stretch>
            <a:fillRect/>
          </a:stretch>
        </p:blipFill>
        <p:spPr>
          <a:xfrm>
            <a:off x="-1" y="10"/>
            <a:ext cx="12192001" cy="6857990"/>
          </a:xfrm>
          <a:prstGeom prst="rect">
            <a:avLst/>
          </a:prstGeom>
        </p:spPr>
      </p:pic>
      <p:sp>
        <p:nvSpPr>
          <p:cNvPr id="2" name="Title 1">
            <a:extLst>
              <a:ext uri="{FF2B5EF4-FFF2-40B4-BE49-F238E27FC236}">
                <a16:creationId xmlns:a16="http://schemas.microsoft.com/office/drawing/2014/main" id="{C0341B33-02F8-49EE-E6F7-B9D6811C632E}"/>
              </a:ext>
            </a:extLst>
          </p:cNvPr>
          <p:cNvSpPr>
            <a:spLocks noGrp="1"/>
          </p:cNvSpPr>
          <p:nvPr>
            <p:ph type="title"/>
          </p:nvPr>
        </p:nvSpPr>
        <p:spPr>
          <a:xfrm>
            <a:off x="838200" y="914402"/>
            <a:ext cx="10515600" cy="2985923"/>
          </a:xfrm>
        </p:spPr>
        <p:txBody>
          <a:bodyPr vert="horz" lIns="91440" tIns="45720" rIns="91440" bIns="45720" rtlCol="0" anchor="b">
            <a:normAutofit/>
          </a:bodyPr>
          <a:lstStyle/>
          <a:p>
            <a:pPr algn="ctr"/>
            <a:r>
              <a:rPr lang="en-US" sz="5200" dirty="0">
                <a:solidFill>
                  <a:srgbClr val="FFFFFF"/>
                </a:solidFill>
              </a:rPr>
              <a:t>The Incarnation = </a:t>
            </a:r>
            <a:br>
              <a:rPr lang="en-US" sz="5200" dirty="0">
                <a:solidFill>
                  <a:srgbClr val="FFFFFF"/>
                </a:solidFill>
              </a:rPr>
            </a:br>
            <a:r>
              <a:rPr lang="en-US" sz="5200" dirty="0">
                <a:solidFill>
                  <a:srgbClr val="FFFFFF"/>
                </a:solidFill>
              </a:rPr>
              <a:t>one person with two natures</a:t>
            </a:r>
          </a:p>
        </p:txBody>
      </p:sp>
    </p:spTree>
    <p:extLst>
      <p:ext uri="{BB962C8B-B14F-4D97-AF65-F5344CB8AC3E}">
        <p14:creationId xmlns:p14="http://schemas.microsoft.com/office/powerpoint/2010/main" val="2718885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us dem Kloster ins Kunsthaus: Werke Albrecht Dürers in Apolda">
            <a:extLst>
              <a:ext uri="{FF2B5EF4-FFF2-40B4-BE49-F238E27FC236}">
                <a16:creationId xmlns:a16="http://schemas.microsoft.com/office/drawing/2014/main" id="{563003DF-7D20-DE1B-8FED-47B6C7F9C00A}"/>
              </a:ext>
            </a:extLst>
          </p:cNvPr>
          <p:cNvPicPr>
            <a:picLocks noChangeAspect="1"/>
          </p:cNvPicPr>
          <p:nvPr/>
        </p:nvPicPr>
        <p:blipFill>
          <a:blip r:embed="rId2"/>
          <a:srcRect l="8230" r="12458"/>
          <a:stretch>
            <a:fillRect/>
          </a:stretch>
        </p:blipFill>
        <p:spPr>
          <a:xfrm>
            <a:off x="2522356" y="10"/>
            <a:ext cx="9669642" cy="6857990"/>
          </a:xfrm>
          <a:prstGeom prst="rect">
            <a:avLst/>
          </a:prstGeom>
        </p:spPr>
      </p:pic>
      <p:sp>
        <p:nvSpPr>
          <p:cNvPr id="19" name="Rectangle 18">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127FA1-44A7-2E85-0E11-6FCD718D415A}"/>
              </a:ext>
            </a:extLst>
          </p:cNvPr>
          <p:cNvSpPr>
            <a:spLocks noGrp="1"/>
          </p:cNvSpPr>
          <p:nvPr>
            <p:ph type="title"/>
          </p:nvPr>
        </p:nvSpPr>
        <p:spPr>
          <a:xfrm>
            <a:off x="838200" y="365125"/>
            <a:ext cx="3822189" cy="1899912"/>
          </a:xfrm>
        </p:spPr>
        <p:txBody>
          <a:bodyPr>
            <a:normAutofit/>
          </a:bodyPr>
          <a:lstStyle/>
          <a:p>
            <a:r>
              <a:rPr lang="en-GB" sz="4000"/>
              <a:t>OUR problem: Genesis</a:t>
            </a:r>
          </a:p>
        </p:txBody>
      </p:sp>
      <p:sp>
        <p:nvSpPr>
          <p:cNvPr id="3" name="Content Placeholder 2">
            <a:extLst>
              <a:ext uri="{FF2B5EF4-FFF2-40B4-BE49-F238E27FC236}">
                <a16:creationId xmlns:a16="http://schemas.microsoft.com/office/drawing/2014/main" id="{37E99B52-7ADC-5F4A-DEEE-F334E1E21E75}"/>
              </a:ext>
            </a:extLst>
          </p:cNvPr>
          <p:cNvSpPr>
            <a:spLocks noGrp="1"/>
          </p:cNvSpPr>
          <p:nvPr>
            <p:ph idx="1"/>
          </p:nvPr>
        </p:nvSpPr>
        <p:spPr>
          <a:xfrm>
            <a:off x="116918" y="2434201"/>
            <a:ext cx="5374923" cy="3742762"/>
          </a:xfrm>
        </p:spPr>
        <p:txBody>
          <a:bodyPr vert="horz" lIns="91440" tIns="45720" rIns="91440" bIns="45720" rtlCol="0" anchor="t">
            <a:normAutofit/>
          </a:bodyPr>
          <a:lstStyle/>
          <a:p>
            <a:pPr marL="0" indent="0">
              <a:buNone/>
            </a:pPr>
            <a:r>
              <a:rPr lang="en-GB" sz="2400" dirty="0">
                <a:ea typeface="+mn-lt"/>
                <a:cs typeface="+mn-lt"/>
              </a:rPr>
              <a:t>Then God said, “Let us make man in our image, after our likeness."</a:t>
            </a:r>
            <a:endParaRPr lang="en-US" sz="2400" dirty="0"/>
          </a:p>
          <a:p>
            <a:pPr marL="0" indent="0">
              <a:buNone/>
            </a:pPr>
            <a:endParaRPr lang="en-GB" sz="2400" dirty="0">
              <a:ea typeface="+mn-lt"/>
              <a:cs typeface="+mn-lt"/>
            </a:endParaRPr>
          </a:p>
          <a:p>
            <a:pPr marL="0" indent="0">
              <a:buNone/>
            </a:pPr>
            <a:r>
              <a:rPr lang="en-GB" sz="2400" dirty="0">
                <a:ea typeface="+mn-lt"/>
                <a:cs typeface="+mn-lt"/>
              </a:rPr>
              <a:t>So God created man in his own image,</a:t>
            </a:r>
            <a:br>
              <a:rPr lang="en-GB" sz="2400" dirty="0">
                <a:ea typeface="+mn-lt"/>
                <a:cs typeface="+mn-lt"/>
              </a:rPr>
            </a:br>
            <a:r>
              <a:rPr lang="en-GB" sz="2400" dirty="0">
                <a:ea typeface="+mn-lt"/>
                <a:cs typeface="+mn-lt"/>
              </a:rPr>
              <a:t>    in the image of God he created him;</a:t>
            </a:r>
            <a:br>
              <a:rPr lang="en-GB" sz="2400" dirty="0">
                <a:ea typeface="+mn-lt"/>
                <a:cs typeface="+mn-lt"/>
              </a:rPr>
            </a:br>
            <a:r>
              <a:rPr lang="en-GB" sz="2400" dirty="0">
                <a:ea typeface="+mn-lt"/>
                <a:cs typeface="+mn-lt"/>
              </a:rPr>
              <a:t>    male and female he created them.</a:t>
            </a:r>
          </a:p>
        </p:txBody>
      </p:sp>
    </p:spTree>
    <p:extLst>
      <p:ext uri="{BB962C8B-B14F-4D97-AF65-F5344CB8AC3E}">
        <p14:creationId xmlns:p14="http://schemas.microsoft.com/office/powerpoint/2010/main" val="1111267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2CA495-F017-7CF2-08CA-21A3528BB5F7}"/>
            </a:ext>
          </a:extLst>
        </p:cNvPr>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BE18AD-C15F-87CA-B40A-36280B33C3B4}"/>
              </a:ext>
            </a:extLst>
          </p:cNvPr>
          <p:cNvSpPr>
            <a:spLocks noGrp="1"/>
          </p:cNvSpPr>
          <p:nvPr>
            <p:ph type="title"/>
          </p:nvPr>
        </p:nvSpPr>
        <p:spPr>
          <a:xfrm>
            <a:off x="838201" y="365125"/>
            <a:ext cx="5251316" cy="1086023"/>
          </a:xfrm>
        </p:spPr>
        <p:txBody>
          <a:bodyPr>
            <a:normAutofit/>
          </a:bodyPr>
          <a:lstStyle/>
          <a:p>
            <a:r>
              <a:rPr lang="en-GB" dirty="0"/>
              <a:t>OUR problem</a:t>
            </a:r>
          </a:p>
        </p:txBody>
      </p:sp>
      <p:sp>
        <p:nvSpPr>
          <p:cNvPr id="3" name="Content Placeholder 2">
            <a:extLst>
              <a:ext uri="{FF2B5EF4-FFF2-40B4-BE49-F238E27FC236}">
                <a16:creationId xmlns:a16="http://schemas.microsoft.com/office/drawing/2014/main" id="{C429A4E6-514E-6395-7FF5-64E3557B09DD}"/>
              </a:ext>
            </a:extLst>
          </p:cNvPr>
          <p:cNvSpPr>
            <a:spLocks noGrp="1"/>
          </p:cNvSpPr>
          <p:nvPr>
            <p:ph idx="1"/>
          </p:nvPr>
        </p:nvSpPr>
        <p:spPr>
          <a:xfrm>
            <a:off x="838200" y="2333297"/>
            <a:ext cx="4619621" cy="4102746"/>
          </a:xfrm>
        </p:spPr>
        <p:txBody>
          <a:bodyPr vert="horz" lIns="91440" tIns="45720" rIns="91440" bIns="45720" rtlCol="0" anchor="t">
            <a:noAutofit/>
          </a:bodyPr>
          <a:lstStyle/>
          <a:p>
            <a:pPr>
              <a:buNone/>
            </a:pPr>
            <a:r>
              <a:rPr lang="en-GB" sz="2400" dirty="0">
                <a:ea typeface="+mn-lt"/>
                <a:cs typeface="+mn-lt"/>
              </a:rPr>
              <a:t>Now the serpent was more crafty than any other beast … and said to the woman, “God knows that when you eat of it your eyes will be opened, and you will be like God, knowing good and evil.” </a:t>
            </a:r>
          </a:p>
          <a:p>
            <a:pPr>
              <a:buNone/>
            </a:pPr>
            <a:r>
              <a:rPr lang="en-GB" sz="2400" dirty="0">
                <a:ea typeface="+mn-lt"/>
                <a:cs typeface="+mn-lt"/>
              </a:rPr>
              <a:t>So when the woman saw that ...the tree was to be desired to make one wise, she took of its fruit and ate, and she also gave some to her husband who was with her, and he ate.</a:t>
            </a:r>
            <a:endParaRPr lang="en-GB" sz="2400"/>
          </a:p>
        </p:txBody>
      </p:sp>
      <p:pic>
        <p:nvPicPr>
          <p:cNvPr id="4" name="Picture 3" descr="See the source image">
            <a:extLst>
              <a:ext uri="{FF2B5EF4-FFF2-40B4-BE49-F238E27FC236}">
                <a16:creationId xmlns:a16="http://schemas.microsoft.com/office/drawing/2014/main" id="{1E0FD8B1-E49C-9B36-756D-BD5B04739E63}"/>
              </a:ext>
            </a:extLst>
          </p:cNvPr>
          <p:cNvPicPr>
            <a:picLocks noChangeAspect="1"/>
          </p:cNvPicPr>
          <p:nvPr/>
        </p:nvPicPr>
        <p:blipFill>
          <a:blip r:embed="rId2"/>
          <a:srcRect l="21624" r="5560" b="2"/>
          <a:stretch>
            <a:fillRect/>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463556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The humanity of Jesus</vt:lpstr>
      <vt:lpstr>Philippians 2:5-11</vt:lpstr>
      <vt:lpstr>Philippians 2:5-11</vt:lpstr>
      <vt:lpstr>"While you might not like being human, I do."</vt:lpstr>
      <vt:lpstr>PowerPoint Presentation</vt:lpstr>
      <vt:lpstr>Defining some terms</vt:lpstr>
      <vt:lpstr>The Incarnation =  one person with two natures</vt:lpstr>
      <vt:lpstr>OUR problem: Genesis</vt:lpstr>
      <vt:lpstr>OUR problem</vt:lpstr>
      <vt:lpstr>What's the 'Therefore' there for?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146</cp:revision>
  <dcterms:created xsi:type="dcterms:W3CDTF">2025-09-06T03:20:27Z</dcterms:created>
  <dcterms:modified xsi:type="dcterms:W3CDTF">2025-09-06T20:29:51Z</dcterms:modified>
</cp:coreProperties>
</file>