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2"/>
  </p:notesMasterIdLst>
  <p:sldIdLst>
    <p:sldId id="320" r:id="rId3"/>
    <p:sldId id="345" r:id="rId4"/>
    <p:sldId id="346" r:id="rId5"/>
    <p:sldId id="341" r:id="rId6"/>
    <p:sldId id="343" r:id="rId7"/>
    <p:sldId id="349" r:id="rId8"/>
    <p:sldId id="348" r:id="rId9"/>
    <p:sldId id="289" r:id="rId10"/>
    <p:sldId id="34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6ED12-7801-4889-9FC9-54AC6BE80CF0}" type="datetimeFigureOut">
              <a:rPr lang="en-NZ" smtClean="0"/>
              <a:t>21/08/2025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FFF80-C118-43C7-8A79-13422A823AD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5295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could possibly</a:t>
            </a:r>
            <a:r>
              <a:rPr lang="en-US" baseline="0" dirty="0"/>
              <a:t> be individual slides: photo and the result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85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DDBD38-4C92-4D98-9F7E-B0D48806DFE1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485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0BF01-2D3E-41F8-8977-4358AA5329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59626"/>
      </p:ext>
    </p:extLst>
  </p:cSld>
  <p:clrMapOvr>
    <a:masterClrMapping/>
  </p:clrMapOvr>
  <p:transition spd="med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0A3E9A-12FF-4122-B616-D67303DCF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97485"/>
      </p:ext>
    </p:extLst>
  </p:cSld>
  <p:clrMapOvr>
    <a:masterClrMapping/>
  </p:clrMapOvr>
  <p:transition spd="med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DFF97-EF1C-4941-A285-9FCDE79698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05659"/>
      </p:ext>
    </p:extLst>
  </p:cSld>
  <p:clrMapOvr>
    <a:masterClrMapping/>
  </p:clrMapOvr>
  <p:transition spd="med"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4C75A-CEE3-4AF8-AA01-9B8A7568C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92175"/>
      </p:ext>
    </p:extLst>
  </p:cSld>
  <p:clrMapOvr>
    <a:masterClrMapping/>
  </p:clrMapOvr>
  <p:transition spd="med" advClick="0" advTm="6000"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53200" y="1981200"/>
            <a:ext cx="492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53200" y="4114800"/>
            <a:ext cx="492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5E9AE-D64B-45EA-804D-93FE132F6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48123"/>
      </p:ext>
    </p:extLst>
  </p:cSld>
  <p:clrMapOvr>
    <a:masterClrMapping/>
  </p:clrMapOvr>
  <p:transition spd="med" advClick="0" advTm="6000"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2653606" y="446485"/>
            <a:ext cx="6875860" cy="4161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2416970" y="4723805"/>
            <a:ext cx="7358063" cy="1000126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416970" y="5759649"/>
            <a:ext cx="7358063" cy="79474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791972" y="6500814"/>
            <a:ext cx="288540" cy="2827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199589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2416970" y="2268142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382099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247804" y="446484"/>
            <a:ext cx="3750469" cy="57864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2193727" y="446484"/>
            <a:ext cx="3750469" cy="2803923"/>
          </a:xfrm>
          <a:prstGeom prst="rect">
            <a:avLst/>
          </a:prstGeom>
        </p:spPr>
        <p:txBody>
          <a:bodyPr anchor="b"/>
          <a:lstStyle>
            <a:lvl1pPr>
              <a:defRPr sz="315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193727" y="3348633"/>
            <a:ext cx="3750469" cy="288429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143217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241895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867245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13"/>
          </p:nvPr>
        </p:nvSpPr>
        <p:spPr>
          <a:xfrm>
            <a:off x="6247804" y="1830586"/>
            <a:ext cx="3750469" cy="442019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193727" y="1830586"/>
            <a:ext cx="3750469" cy="4420196"/>
          </a:xfrm>
          <a:prstGeom prst="rect">
            <a:avLst/>
          </a:prstGeom>
        </p:spPr>
        <p:txBody>
          <a:bodyPr/>
          <a:lstStyle>
            <a:lvl1pPr marL="174512" indent="-174512">
              <a:spcBef>
                <a:spcPts val="1688"/>
              </a:spcBef>
              <a:defRPr sz="1425"/>
            </a:lvl1pPr>
            <a:lvl2pPr marL="303099" indent="-174512">
              <a:spcBef>
                <a:spcPts val="1688"/>
              </a:spcBef>
              <a:defRPr sz="1425"/>
            </a:lvl2pPr>
            <a:lvl3pPr marL="431687" indent="-174512">
              <a:spcBef>
                <a:spcPts val="1688"/>
              </a:spcBef>
              <a:defRPr sz="1425"/>
            </a:lvl3pPr>
            <a:lvl4pPr marL="560274" indent="-174512">
              <a:spcBef>
                <a:spcPts val="1688"/>
              </a:spcBef>
              <a:defRPr sz="1425"/>
            </a:lvl4pPr>
            <a:lvl5pPr marL="688862" indent="-174512">
              <a:spcBef>
                <a:spcPts val="1688"/>
              </a:spcBef>
              <a:defRPr sz="1425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218849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D17CC-F8EF-416F-A6D9-AE65490327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84692"/>
      </p:ext>
    </p:extLst>
  </p:cSld>
  <p:clrMapOvr>
    <a:masterClrMapping/>
  </p:clrMapOvr>
  <p:transition spd="med"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2193727" y="892970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208699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247804" y="3580805"/>
            <a:ext cx="3750469" cy="26521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252178" y="625078"/>
            <a:ext cx="3750469" cy="26521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2193727" y="625078"/>
            <a:ext cx="3750469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92706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416970" y="4473774"/>
            <a:ext cx="7358063" cy="33039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416970" y="3019303"/>
            <a:ext cx="7358063" cy="44435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95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064933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152400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5637340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88386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6B321-F87D-403A-B40F-E4DDF0A708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22390"/>
      </p:ext>
    </p:extLst>
  </p:cSld>
  <p:clrMapOvr>
    <a:masterClrMapping/>
  </p:clrMapOvr>
  <p:transition spd="med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480F8-5002-42AF-BA09-51A564F60C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83363"/>
      </p:ext>
    </p:extLst>
  </p:cSld>
  <p:clrMapOvr>
    <a:masterClrMapping/>
  </p:clrMapOvr>
  <p:transition spd="med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038FC-4648-48F8-BA7C-F912BEE649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69206"/>
      </p:ext>
    </p:extLst>
  </p:cSld>
  <p:clrMapOvr>
    <a:masterClrMapping/>
  </p:clrMapOvr>
  <p:transition spd="med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9E181-46E2-488A-8ED0-52157FCEC4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44915"/>
      </p:ext>
    </p:extLst>
  </p:cSld>
  <p:clrMapOvr>
    <a:masterClrMapping/>
  </p:clrMapOvr>
  <p:transition spd="med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668BA-2F36-4D87-8FC6-4F346653A1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33472"/>
      </p:ext>
    </p:extLst>
  </p:cSld>
  <p:clrMapOvr>
    <a:masterClrMapping/>
  </p:clrMapOvr>
  <p:transition spd="med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40E9D-AE2E-4BF9-8E82-05B1F481C7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16979"/>
      </p:ext>
    </p:extLst>
  </p:cSld>
  <p:clrMapOvr>
    <a:masterClrMapping/>
  </p:clrMapOvr>
  <p:transition spd="med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>
              <a:defRPr/>
            </a:pPr>
            <a:fld id="{3ACCD90A-8847-4271-A953-769B90EDFC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771519"/>
      </p:ext>
    </p:extLst>
  </p:cSld>
  <p:clrMapOvr>
    <a:masterClrMapping/>
  </p:clrMapOvr>
  <p:transition spd="med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AC6B043-2BA9-41C2-B576-9B63FBD249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86399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>
    <p:cut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193727" y="312540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193727" y="1830586"/>
            <a:ext cx="7804547" cy="4420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791972" y="6505278"/>
            <a:ext cx="288540" cy="282769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0928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med"/>
  <p:txStyles>
    <p:titleStyle>
      <a:lvl1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5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5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75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90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25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5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75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80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31510" marR="0" indent="-231510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398198" marR="0" indent="-231510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564885" marR="0" indent="-231510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731573" marR="0" indent="-231510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898260" marR="0" indent="-231510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064948" marR="0" indent="-231510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231635" marR="0" indent="-231510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1398323" marR="0" indent="-231510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1565010" marR="0" indent="-231510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5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5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75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90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25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5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75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80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christianity.org/" TargetMode="External"/><Relationship Id="rId2" Type="http://schemas.openxmlformats.org/officeDocument/2006/relationships/hyperlink" Target="http://www.worldchristiandatabas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73502" y="1069675"/>
            <a:ext cx="9144000" cy="609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/>
              <a:t>Who is Beacon Partnerships?</a:t>
            </a:r>
            <a:endParaRPr lang="en-NZ" sz="4800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05000"/>
            <a:ext cx="9144000" cy="4267200"/>
          </a:xfrm>
        </p:spPr>
        <p:txBody>
          <a:bodyPr vert="horz" lIns="360000" rIns="360000">
            <a:normAutofit/>
          </a:bodyPr>
          <a:lstStyle/>
          <a:p>
            <a:pPr>
              <a:lnSpc>
                <a:spcPct val="140000"/>
              </a:lnSpc>
              <a:spcBef>
                <a:spcPts val="12"/>
              </a:spcBef>
              <a:spcAft>
                <a:spcPts val="12"/>
              </a:spcAft>
              <a:buClr>
                <a:srgbClr val="0BD0D9"/>
              </a:buClr>
              <a:defRPr/>
            </a:pPr>
            <a:r>
              <a:rPr lang="en-US" sz="2000" dirty="0">
                <a:solidFill>
                  <a:prstClr val="black"/>
                </a:solidFill>
                <a:latin typeface="+mj-lt"/>
              </a:rPr>
              <a:t>Affiliated to the </a:t>
            </a:r>
            <a:r>
              <a:rPr lang="en-US" sz="2000" b="1" dirty="0">
                <a:solidFill>
                  <a:prstClr val="black"/>
                </a:solidFill>
                <a:latin typeface="+mj-lt"/>
              </a:rPr>
              <a:t>only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 two networks in the world who </a:t>
            </a:r>
            <a:r>
              <a:rPr lang="en-US" sz="2000" b="1" dirty="0">
                <a:solidFill>
                  <a:prstClr val="black"/>
                </a:solidFill>
                <a:latin typeface="+mj-lt"/>
              </a:rPr>
              <a:t>solely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 focus on supporting </a:t>
            </a:r>
            <a:r>
              <a:rPr lang="en-US" sz="2000" u="sng" dirty="0">
                <a:solidFill>
                  <a:prstClr val="black"/>
                </a:solidFill>
                <a:latin typeface="+mj-lt"/>
              </a:rPr>
              <a:t>Christian leadership training 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in the Majority World: The </a:t>
            </a:r>
            <a:r>
              <a:rPr lang="en-US" sz="2000" b="1" dirty="0">
                <a:solidFill>
                  <a:prstClr val="black"/>
                </a:solidFill>
                <a:latin typeface="+mj-lt"/>
              </a:rPr>
              <a:t>Overseas Council 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network and </a:t>
            </a:r>
            <a:r>
              <a:rPr lang="en-US" sz="2000" b="1" dirty="0">
                <a:solidFill>
                  <a:prstClr val="black"/>
                </a:solidFill>
                <a:latin typeface="+mj-lt"/>
              </a:rPr>
              <a:t>Langham Partnership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.</a:t>
            </a:r>
          </a:p>
          <a:p>
            <a:pPr marL="0" indent="0">
              <a:lnSpc>
                <a:spcPct val="140000"/>
              </a:lnSpc>
              <a:spcBef>
                <a:spcPts val="12"/>
              </a:spcBef>
              <a:spcAft>
                <a:spcPts val="12"/>
              </a:spcAft>
              <a:buClr>
                <a:srgbClr val="0BD0D9"/>
              </a:buClr>
              <a:buNone/>
              <a:defRPr/>
            </a:pPr>
            <a:endParaRPr lang="en-US" sz="2000" dirty="0">
              <a:solidFill>
                <a:prstClr val="black"/>
              </a:solidFill>
              <a:latin typeface="+mj-lt"/>
            </a:endParaRPr>
          </a:p>
          <a:p>
            <a:pPr lvl="0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rgbClr val="0BD0D9"/>
              </a:buClr>
              <a:defRPr/>
            </a:pPr>
            <a:r>
              <a:rPr lang="en-US" sz="2000" dirty="0">
                <a:solidFill>
                  <a:prstClr val="black"/>
                </a:solidFill>
                <a:latin typeface="+mj-lt"/>
              </a:rPr>
              <a:t>We have expertise and experience in </a:t>
            </a:r>
            <a:r>
              <a:rPr lang="en-US" sz="2000" b="1" dirty="0">
                <a:solidFill>
                  <a:prstClr val="black"/>
                </a:solidFill>
                <a:latin typeface="+mj-lt"/>
              </a:rPr>
              <a:t>fundraising, cross cultural communication, and theological education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.</a:t>
            </a:r>
          </a:p>
          <a:p>
            <a:pPr>
              <a:lnSpc>
                <a:spcPct val="140000"/>
              </a:lnSpc>
              <a:spcBef>
                <a:spcPts val="12"/>
              </a:spcBef>
              <a:spcAft>
                <a:spcPts val="12"/>
              </a:spcAft>
              <a:buClr>
                <a:srgbClr val="0BD0D9"/>
              </a:buClr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Vision: </a:t>
            </a:r>
            <a:r>
              <a:rPr lang="en-NZ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see servant leaders in Asia Pacific equipped and engaged in mission who can teach and apply the Word of God in their context.</a:t>
            </a:r>
            <a:endParaRPr lang="en-N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E51C4C-505E-4187-F39F-DFF07012B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2810" y="57871"/>
            <a:ext cx="2975106" cy="9510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5E8A7-E974-48B4-9D09-F49C8220B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>
                <a:solidFill>
                  <a:srgbClr val="C00000"/>
                </a:solidFill>
              </a:rPr>
              <a:t>The status of global Christianity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8144D-8BDE-4EF2-9857-1D34C92B5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72,500 coming to Christ each day/ 500,000 a week</a:t>
            </a:r>
          </a:p>
          <a:p>
            <a:r>
              <a:rPr lang="en-NZ" dirty="0"/>
              <a:t>If each church is 100 people, then 725 churches needed each day and leaders to guide them (725 pastors/ elders every day)</a:t>
            </a:r>
          </a:p>
          <a:p>
            <a:pPr marL="0" indent="0">
              <a:buNone/>
            </a:pPr>
            <a:r>
              <a:rPr lang="en-NZ" dirty="0"/>
              <a:t>See </a:t>
            </a:r>
            <a:r>
              <a:rPr lang="en-NZ" dirty="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www.worldchristiandatabase.org</a:t>
            </a:r>
            <a:r>
              <a:rPr lang="en-N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en-NZ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www.globalchristianity.org</a:t>
            </a:r>
            <a:r>
              <a:rPr lang="en-NZ" dirty="0"/>
              <a:t> </a:t>
            </a:r>
          </a:p>
          <a:p>
            <a:pPr marL="0" indent="0">
              <a:buNone/>
            </a:pPr>
            <a:r>
              <a:rPr lang="en-NZ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Most Christian charities are humanitarian… only a handful of charities support the training of Christian leaders.</a:t>
            </a:r>
          </a:p>
          <a:p>
            <a:pPr marL="0" indent="0">
              <a:buNone/>
            </a:pPr>
            <a:endParaRPr lang="en-NZ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NZ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need is urgent!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A25AC9-2A41-F201-6A5E-B29CABCD2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4271" y="138229"/>
            <a:ext cx="2978989" cy="95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2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2943A6D-8F01-49BB-8D6C-9186C5783B7B}"/>
              </a:ext>
            </a:extLst>
          </p:cNvPr>
          <p:cNvSpPr>
            <a:spLocks noGrp="1"/>
          </p:cNvSpPr>
          <p:nvPr>
            <p:ph type="pic" sz="half" idx="13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A09DB7-92D9-43E1-BFE3-F0A1733E9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258ACF-3E2D-4CA6-967A-C19A979C87E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92288A-7E77-4CC0-AE88-86CD0D942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1CF1A3-6717-A35E-207A-F2CE12F3B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713" y="134253"/>
            <a:ext cx="3090000" cy="99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8506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47C9765F-FBE6-4BBD-A7B5-B8F191825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9" y="0"/>
            <a:ext cx="11417417" cy="688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5B2113-8DF1-8AA7-C6F5-125AC807F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539" y="0"/>
            <a:ext cx="2732569" cy="87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96A60-DE8C-4634-B454-BE50A9627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49" y="1619650"/>
            <a:ext cx="10972800" cy="36187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NZ" b="1" dirty="0">
                <a:latin typeface="+mj-lt"/>
              </a:rPr>
              <a:t>Equipping emerging leaders</a:t>
            </a:r>
          </a:p>
          <a:p>
            <a:r>
              <a:rPr lang="en-NZ" dirty="0">
                <a:latin typeface="+mj-lt"/>
              </a:rPr>
              <a:t>impoverished students sponsored.</a:t>
            </a:r>
          </a:p>
          <a:p>
            <a:r>
              <a:rPr lang="en-NZ" dirty="0">
                <a:latin typeface="+mj-lt"/>
              </a:rPr>
              <a:t>Preacher training</a:t>
            </a:r>
          </a:p>
          <a:p>
            <a:r>
              <a:rPr lang="en-NZ" dirty="0">
                <a:latin typeface="+mj-lt"/>
              </a:rPr>
              <a:t>Preachers received free books at Langham preaching seminars.</a:t>
            </a:r>
          </a:p>
          <a:p>
            <a:pPr marL="0" indent="0">
              <a:buNone/>
            </a:pPr>
            <a:r>
              <a:rPr lang="en-NZ" b="1" dirty="0">
                <a:latin typeface="+mj-lt"/>
              </a:rPr>
              <a:t>Bridging the resource gap</a:t>
            </a:r>
          </a:p>
          <a:p>
            <a:r>
              <a:rPr lang="en-NZ" dirty="0">
                <a:latin typeface="+mj-lt"/>
              </a:rPr>
              <a:t>Partner School campuses upgraded, including online classrooms</a:t>
            </a:r>
          </a:p>
          <a:p>
            <a:r>
              <a:rPr lang="en-NZ" dirty="0">
                <a:latin typeface="+mj-lt"/>
              </a:rPr>
              <a:t>Providing ESOL and Academic coaching. We are so thankful for dedicated teams and for the input from volunteers especially.</a:t>
            </a:r>
          </a:p>
          <a:p>
            <a:r>
              <a:rPr lang="en-NZ" dirty="0">
                <a:latin typeface="+mj-lt"/>
              </a:rPr>
              <a:t>Sustainability projects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64C851-6C5A-3E31-D046-F7470DB73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617" y="277581"/>
            <a:ext cx="4186687" cy="134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6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1CEE5B1-857F-28C7-4ECC-F917D53A4937}"/>
              </a:ext>
            </a:extLst>
          </p:cNvPr>
          <p:cNvSpPr txBox="1"/>
          <p:nvPr/>
        </p:nvSpPr>
        <p:spPr>
          <a:xfrm>
            <a:off x="138022" y="1422297"/>
            <a:ext cx="11585275" cy="2813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r>
              <a:rPr kumimoji="0" lang="en-N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Multiplying the ministries of senior leaders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NZ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leaders are fully sponsored for masters or doctoral study through both Beacon Partnerships and Langham Scholars.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r>
              <a:rPr kumimoji="0" lang="en-N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Taking compassionate action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NZ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Ukraine, Myanmar, Beirut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NZ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trauma counselling, providing relief in emergencies 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EFE8EC-F7EC-8BE2-0F49-F5BAFD635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348" y="137793"/>
            <a:ext cx="3755366" cy="120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69065"/>
      </p:ext>
    </p:extLst>
  </p:cSld>
  <p:clrMapOvr>
    <a:masterClrMapping/>
  </p:clrMapOvr>
  <p:transition spd="med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text on a white background&#10;&#10;Description automatically generated">
            <a:extLst>
              <a:ext uri="{FF2B5EF4-FFF2-40B4-BE49-F238E27FC236}">
                <a16:creationId xmlns:a16="http://schemas.microsoft.com/office/drawing/2014/main" id="{527D8EF6-9B81-BAA6-07A5-11A0C5149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36" y="828138"/>
            <a:ext cx="10001528" cy="562586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AFF387-53E4-4F7A-2A0B-C7E3D0AEA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218" y="137793"/>
            <a:ext cx="3013495" cy="96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69897"/>
      </p:ext>
    </p:extLst>
  </p:cSld>
  <p:clrMapOvr>
    <a:masterClrMapping/>
  </p:clrMapOvr>
  <p:transition spd="med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3063"/>
            <a:ext cx="9144000" cy="762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dirty="0"/>
              <a:t>Results …</a:t>
            </a:r>
            <a:endParaRPr 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Picture 2" descr="A picture containing text, newspaper, man, phone&#10;&#10;Description automatically generated">
            <a:extLst>
              <a:ext uri="{FF2B5EF4-FFF2-40B4-BE49-F238E27FC236}">
                <a16:creationId xmlns:a16="http://schemas.microsoft.com/office/drawing/2014/main" id="{36FD8E20-B6C4-4DEB-A344-9D1D4EE1D1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6" y="775063"/>
            <a:ext cx="5866146" cy="5021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A6AD22-4BF4-4822-407D-D44AA7FC1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0370" y="13063"/>
            <a:ext cx="3683415" cy="1180743"/>
          </a:xfrm>
          <a:prstGeom prst="rect">
            <a:avLst/>
          </a:prstGeom>
        </p:spPr>
      </p:pic>
      <p:pic>
        <p:nvPicPr>
          <p:cNvPr id="4" name="Picture 3" descr="A person taking a selfie&#10;&#10;Description automatically generated">
            <a:extLst>
              <a:ext uri="{FF2B5EF4-FFF2-40B4-BE49-F238E27FC236}">
                <a16:creationId xmlns:a16="http://schemas.microsoft.com/office/drawing/2014/main" id="{2B89B2DE-3D33-526C-5C36-C294713F01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788" y="1358661"/>
            <a:ext cx="1998097" cy="44382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6E1F6E-1298-8318-E70E-BE9B7B44AB5B}"/>
              </a:ext>
            </a:extLst>
          </p:cNvPr>
          <p:cNvSpPr txBox="1"/>
          <p:nvPr/>
        </p:nvSpPr>
        <p:spPr>
          <a:xfrm>
            <a:off x="9174192" y="2937294"/>
            <a:ext cx="25620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/>
              <a:t>George Mombi- </a:t>
            </a:r>
            <a:r>
              <a:rPr lang="en-NZ" dirty="0"/>
              <a:t>regional facilitator based at CLTC/ Graduate Studies Dean CLTC.</a:t>
            </a:r>
          </a:p>
          <a:p>
            <a:r>
              <a:rPr lang="en-NZ" b="1" dirty="0"/>
              <a:t>Maxon Mani- </a:t>
            </a:r>
            <a:r>
              <a:rPr lang="en-NZ" dirty="0" err="1"/>
              <a:t>Prinicpal</a:t>
            </a:r>
            <a:r>
              <a:rPr lang="en-NZ" dirty="0"/>
              <a:t> CLTC.</a:t>
            </a:r>
          </a:p>
          <a:p>
            <a:endParaRPr lang="en-NZ" dirty="0"/>
          </a:p>
          <a:p>
            <a:r>
              <a:rPr lang="en-NZ" dirty="0"/>
              <a:t>Making an impact!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96020-376E-2924-E570-145623A62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490" y="111538"/>
            <a:ext cx="10972800" cy="1143000"/>
          </a:xfrm>
        </p:spPr>
        <p:txBody>
          <a:bodyPr/>
          <a:lstStyle/>
          <a:p>
            <a:r>
              <a:rPr lang="en-NZ" dirty="0"/>
              <a:t>New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E8A68-EBCD-A3B0-BC33-00D23EBCB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339" y="1254538"/>
            <a:ext cx="10972800" cy="5270694"/>
          </a:xfrm>
        </p:spPr>
        <p:txBody>
          <a:bodyPr>
            <a:normAutofit/>
          </a:bodyPr>
          <a:lstStyle/>
          <a:p>
            <a:r>
              <a:rPr lang="en-NZ" dirty="0"/>
              <a:t>PhD, Herry Susanto and his family studying at Otago, August 2022-25</a:t>
            </a:r>
          </a:p>
          <a:p>
            <a:r>
              <a:rPr lang="en-NZ" dirty="0"/>
              <a:t>Cost of studies/ rental</a:t>
            </a:r>
          </a:p>
          <a:p>
            <a:pPr marL="0" indent="0">
              <a:buNone/>
            </a:pPr>
            <a:r>
              <a:rPr lang="en-NZ" i="1" dirty="0"/>
              <a:t>Total= </a:t>
            </a:r>
            <a:r>
              <a:rPr lang="en-NZ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$5000 a month for one, $10,000 per month for 2, for 4 years.</a:t>
            </a:r>
          </a:p>
          <a:p>
            <a:r>
              <a:rPr lang="en-NZ" dirty="0"/>
              <a:t>Mem and Up from Thailand to study toward a PhD at Laidlaw 2023-2027; Buddhist background Christians who will make a difference!</a:t>
            </a:r>
          </a:p>
          <a:p>
            <a:r>
              <a:rPr lang="en-NZ" dirty="0"/>
              <a:t>Sustainability initiatives: CLTC solar power/ Early Childhood teacher education.</a:t>
            </a:r>
          </a:p>
          <a:p>
            <a:r>
              <a:rPr lang="en-NZ" dirty="0"/>
              <a:t>Seedbed preaching initiative in the Pacific Islands. 40,000</a:t>
            </a:r>
            <a:r>
              <a:rPr lang="en-NZ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per year</a:t>
            </a:r>
          </a:p>
          <a:p>
            <a:pPr marL="0" indent="0">
              <a:buNone/>
            </a:pPr>
            <a:r>
              <a:rPr lang="en-NZ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 For training the trainers at grass roots level.</a:t>
            </a:r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B05487-E3B1-01BF-F728-0CF0FB131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766" y="0"/>
            <a:ext cx="35656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25506"/>
      </p:ext>
    </p:extLst>
  </p:cSld>
  <p:clrMapOvr>
    <a:masterClrMapping/>
  </p:clrMapOvr>
  <p:transition spd="med">
    <p:cu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14351</TotalTime>
  <Words>378</Words>
  <Application>Microsoft Office PowerPoint</Application>
  <PresentationFormat>Widescreen</PresentationFormat>
  <Paragraphs>41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Unicode MS</vt:lpstr>
      <vt:lpstr>Calibri</vt:lpstr>
      <vt:lpstr>Constantia</vt:lpstr>
      <vt:lpstr>Helvetica</vt:lpstr>
      <vt:lpstr>Helvetica Light</vt:lpstr>
      <vt:lpstr>Wingdings 2</vt:lpstr>
      <vt:lpstr>Flow</vt:lpstr>
      <vt:lpstr>White</vt:lpstr>
      <vt:lpstr>Who is Beacon Partnerships?</vt:lpstr>
      <vt:lpstr>The status of global Christianity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 …</vt:lpstr>
      <vt:lpstr>New opportunities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is LeaDev-Langham?</dc:title>
  <dc:creator>Russell Thorp (LeaDev-Langham)</dc:creator>
  <cp:lastModifiedBy>Russell Thorp (Beacon Partnerships)</cp:lastModifiedBy>
  <cp:revision>5</cp:revision>
  <dcterms:created xsi:type="dcterms:W3CDTF">2022-06-14T03:37:22Z</dcterms:created>
  <dcterms:modified xsi:type="dcterms:W3CDTF">2025-08-23T20:52:56Z</dcterms:modified>
</cp:coreProperties>
</file>