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sldIdLst>
    <p:sldId id="256" r:id="rId3"/>
    <p:sldId id="259" r:id="rId4"/>
    <p:sldId id="257" r:id="rId5"/>
    <p:sldId id="258" r:id="rId6"/>
    <p:sldId id="266" r:id="rId7"/>
    <p:sldId id="265" r:id="rId8"/>
    <p:sldId id="267" r:id="rId9"/>
    <p:sldId id="268" r:id="rId10"/>
    <p:sldId id="269" r:id="rId11"/>
    <p:sldId id="270" r:id="rId12"/>
    <p:sldId id="272" r:id="rId13"/>
    <p:sldId id="263" r:id="rId14"/>
    <p:sldId id="273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2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1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0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7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7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0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7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88" r:id="rId6"/>
    <p:sldLayoutId id="2147483684" r:id="rId7"/>
    <p:sldLayoutId id="2147483685" r:id="rId8"/>
    <p:sldLayoutId id="2147483686" r:id="rId9"/>
    <p:sldLayoutId id="2147483687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2" y="4267832"/>
            <a:ext cx="4805996" cy="1297115"/>
          </a:xfrm>
        </p:spPr>
        <p:txBody>
          <a:bodyPr anchor="t">
            <a:normAutofit/>
          </a:bodyPr>
          <a:lstStyle/>
          <a:p>
            <a:pPr algn="l"/>
            <a:r>
              <a:rPr lang="en-GB" sz="4000">
                <a:solidFill>
                  <a:schemeClr val="tx2"/>
                </a:solidFill>
              </a:rPr>
              <a:t>Spiritual seasons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023" y="52996"/>
            <a:ext cx="6093363" cy="6805005"/>
            <a:chOff x="6101023" y="52996"/>
            <a:chExt cx="6093363" cy="680500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Plant">
            <a:extLst>
              <a:ext uri="{FF2B5EF4-FFF2-40B4-BE49-F238E27FC236}">
                <a16:creationId xmlns:a16="http://schemas.microsoft.com/office/drawing/2014/main" id="{A7EC2CBB-AF97-0F9A-2470-31003D8D4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29652" y="1859078"/>
            <a:ext cx="3821102" cy="38211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B98925-0550-1AFB-C1DC-02792400F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Flower on mountain">
            <a:extLst>
              <a:ext uri="{FF2B5EF4-FFF2-40B4-BE49-F238E27FC236}">
                <a16:creationId xmlns:a16="http://schemas.microsoft.com/office/drawing/2014/main" id="{503359BE-A05B-7561-6387-18C5E87A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2" t="23278" r="-7" b="-7"/>
          <a:stretch>
            <a:fillRect/>
          </a:stretch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CCA9273-E74E-A306-1F74-BEF9EDA30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46217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30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" y="255830"/>
            <a:ext cx="8138160" cy="1061981"/>
          </a:xfrm>
        </p:spPr>
        <p:txBody>
          <a:bodyPr anchor="t">
            <a:normAutofit/>
          </a:bodyPr>
          <a:lstStyle/>
          <a:p>
            <a:pPr algn="l"/>
            <a:r>
              <a:rPr lang="en-GB" sz="4400"/>
              <a:t>Wintering with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58199" y="255831"/>
            <a:ext cx="3538728" cy="960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GB" sz="2000"/>
              <a:t>John 19</a:t>
            </a:r>
          </a:p>
        </p:txBody>
      </p:sp>
    </p:spTree>
    <p:extLst>
      <p:ext uri="{BB962C8B-B14F-4D97-AF65-F5344CB8AC3E}">
        <p14:creationId xmlns:p14="http://schemas.microsoft.com/office/powerpoint/2010/main" val="3771902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7495-8D1F-D4AA-787E-E5E41FBF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Winter takes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DFF02-918C-7CEE-0129-526F42BC71F9}"/>
              </a:ext>
            </a:extLst>
          </p:cNvPr>
          <p:cNvSpPr txBox="1"/>
          <p:nvPr/>
        </p:nvSpPr>
        <p:spPr>
          <a:xfrm>
            <a:off x="612648" y="2174748"/>
            <a:ext cx="3995372" cy="41605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 lost a sense of God’s presence?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 lost a sense of purpose or direction?</a:t>
            </a:r>
          </a:p>
          <a:p>
            <a:pPr marL="28575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Ever found spiritual habits dry up and become lifeless?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3" name="Picture 12" descr="A snowy road">
            <a:extLst>
              <a:ext uri="{FF2B5EF4-FFF2-40B4-BE49-F238E27FC236}">
                <a16:creationId xmlns:a16="http://schemas.microsoft.com/office/drawing/2014/main" id="{E93D67D8-FE27-9C0F-1C5A-F4A3563792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95" r="21437" b="-1"/>
          <a:stretch>
            <a:fillRect/>
          </a:stretch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7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F1C67-8413-4171-1164-FBA0DD0F7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979A999-0421-1935-C0F5-EA383155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434A53-59B8-00D1-73D7-B3601C08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045" y="1174376"/>
            <a:ext cx="3509383" cy="2781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Winter gives...a purified faith.</a:t>
            </a:r>
          </a:p>
        </p:txBody>
      </p:sp>
      <p:pic>
        <p:nvPicPr>
          <p:cNvPr id="5" name="Picture 4" descr="Snowy trees along road against blue sky">
            <a:extLst>
              <a:ext uri="{FF2B5EF4-FFF2-40B4-BE49-F238E27FC236}">
                <a16:creationId xmlns:a16="http://schemas.microsoft.com/office/drawing/2014/main" id="{206C9B26-9816-A1D8-313A-9D871007EC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02" r="18686" b="-2"/>
          <a:stretch>
            <a:fillRect/>
          </a:stretch>
        </p:blipFill>
        <p:spPr>
          <a:xfrm>
            <a:off x="4824248" y="1"/>
            <a:ext cx="7367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3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3A151A1-919B-A89B-5C79-F9A91E737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FE51-5BC1-69D8-9338-0A738BF5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603504"/>
            <a:ext cx="4563859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Which season speaks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51F0B-D5C6-99D4-48CC-A10F680C6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59" y="2212848"/>
            <a:ext cx="4563859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/>
              <a:t>What might God be inviting you to do with him?</a:t>
            </a:r>
          </a:p>
        </p:txBody>
      </p:sp>
      <p:pic>
        <p:nvPicPr>
          <p:cNvPr id="11" name="Content Placeholder 3" descr="Beautiful Spring Images Free Download">
            <a:extLst>
              <a:ext uri="{FF2B5EF4-FFF2-40B4-BE49-F238E27FC236}">
                <a16:creationId xmlns:a16="http://schemas.microsoft.com/office/drawing/2014/main" id="{1F172B34-8249-0EEB-993C-88FF3E08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116" r="23465"/>
          <a:stretch>
            <a:fillRect/>
          </a:stretch>
        </p:blipFill>
        <p:spPr>
          <a:xfrm>
            <a:off x="6101708" y="10"/>
            <a:ext cx="3019679" cy="3405485"/>
          </a:xfrm>
          <a:prstGeom prst="rect">
            <a:avLst/>
          </a:prstGeom>
        </p:spPr>
      </p:pic>
      <p:pic>
        <p:nvPicPr>
          <p:cNvPr id="9" name="Picture 8" descr="Hot Summer Day Wallpapers - Top Free Hot Summer Day Backgrounds ...">
            <a:extLst>
              <a:ext uri="{FF2B5EF4-FFF2-40B4-BE49-F238E27FC236}">
                <a16:creationId xmlns:a16="http://schemas.microsoft.com/office/drawing/2014/main" id="{F4C2096D-371E-953D-5920-517330D4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159" r="18962" b="-3"/>
          <a:stretch>
            <a:fillRect/>
          </a:stretch>
        </p:blipFill>
        <p:spPr>
          <a:xfrm>
            <a:off x="9172315" y="10"/>
            <a:ext cx="3019683" cy="3405485"/>
          </a:xfrm>
          <a:prstGeom prst="rect">
            <a:avLst/>
          </a:prstGeom>
        </p:spPr>
      </p:pic>
      <p:pic>
        <p:nvPicPr>
          <p:cNvPr id="7" name="Picture 6" descr="Autumn leaves falling from the tree">
            <a:extLst>
              <a:ext uri="{FF2B5EF4-FFF2-40B4-BE49-F238E27FC236}">
                <a16:creationId xmlns:a16="http://schemas.microsoft.com/office/drawing/2014/main" id="{7971993E-339F-F82E-7E04-8AFEF5BA8A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823" r="22958" b="-3"/>
          <a:stretch>
            <a:fillRect/>
          </a:stretch>
        </p:blipFill>
        <p:spPr>
          <a:xfrm>
            <a:off x="6101708" y="3458219"/>
            <a:ext cx="3019679" cy="3403829"/>
          </a:xfrm>
          <a:prstGeom prst="rect">
            <a:avLst/>
          </a:prstGeom>
        </p:spPr>
      </p:pic>
      <p:pic>
        <p:nvPicPr>
          <p:cNvPr id="5" name="Picture 4" descr="Flower on mountain">
            <a:extLst>
              <a:ext uri="{FF2B5EF4-FFF2-40B4-BE49-F238E27FC236}">
                <a16:creationId xmlns:a16="http://schemas.microsoft.com/office/drawing/2014/main" id="{FD9BDEDA-7A66-6F3C-FA1E-7EAD668675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0811" r="3" b="3"/>
          <a:stretch>
            <a:fillRect/>
          </a:stretch>
        </p:blipFill>
        <p:spPr>
          <a:xfrm>
            <a:off x="9172314" y="3458219"/>
            <a:ext cx="3019685" cy="34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7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Beautiful Spring Images Free Download">
            <a:extLst>
              <a:ext uri="{FF2B5EF4-FFF2-40B4-BE49-F238E27FC236}">
                <a16:creationId xmlns:a16="http://schemas.microsoft.com/office/drawing/2014/main" id="{B76C87B2-996A-E3AC-97EC-3EE317862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000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239B3-5AC8-51B0-5B28-7E36031D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Spring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9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DA5B-6193-5BE8-1717-C9D38C6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Spring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CE57CB4-7ABB-13E8-186B-3D33886873DB}"/>
              </a:ext>
            </a:extLst>
          </p:cNvPr>
          <p:cNvSpPr txBox="1"/>
          <p:nvPr/>
        </p:nvSpPr>
        <p:spPr>
          <a:xfrm>
            <a:off x="762000" y="1716869"/>
            <a:ext cx="4085665" cy="35912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Insights: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Moving from winter to spring can be upsetting.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We might indeed need a push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Feeling unready is normal.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There is no age restriction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Good questions: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good habits need to be given up for a new thing?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What humbling action might be necessary for new growth?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Content Placeholder 3" descr="Beautiful Spring Images Free Download">
            <a:extLst>
              <a:ext uri="{FF2B5EF4-FFF2-40B4-BE49-F238E27FC236}">
                <a16:creationId xmlns:a16="http://schemas.microsoft.com/office/drawing/2014/main" id="{F0EC5402-ED1D-FACB-47A3-FD88FC78C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020" r="21369"/>
          <a:stretch>
            <a:fillRect/>
          </a:stretch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8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 Summer Day Wallpapers - Top Free Hot Summer Day Backgrounds ...">
            <a:extLst>
              <a:ext uri="{FF2B5EF4-FFF2-40B4-BE49-F238E27FC236}">
                <a16:creationId xmlns:a16="http://schemas.microsoft.com/office/drawing/2014/main" id="{1DEE9F52-07F1-E12B-CAB9-7611B39AA4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1" r="9091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5" y="701964"/>
            <a:ext cx="5370950" cy="3640303"/>
          </a:xfrm>
        </p:spPr>
        <p:txBody>
          <a:bodyPr anchor="t">
            <a:normAutofit/>
          </a:bodyPr>
          <a:lstStyle/>
          <a:p>
            <a:r>
              <a:rPr lang="en-GB" sz="6000">
                <a:solidFill>
                  <a:srgbClr val="FFFFFF"/>
                </a:solidFill>
              </a:rPr>
              <a:t>In the season of summer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090" y="5253050"/>
            <a:ext cx="3888419" cy="9692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solidFill>
                  <a:srgbClr val="FFFFFF"/>
                </a:solidFill>
              </a:rPr>
              <a:t>John, chapters 4-12</a:t>
            </a:r>
          </a:p>
        </p:txBody>
      </p:sp>
    </p:spTree>
    <p:extLst>
      <p:ext uri="{BB962C8B-B14F-4D97-AF65-F5344CB8AC3E}">
        <p14:creationId xmlns:p14="http://schemas.microsoft.com/office/powerpoint/2010/main" val="3540703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ot Summer Day Wallpapers - Top Free Hot Summer Day Backgrounds ...">
            <a:extLst>
              <a:ext uri="{FF2B5EF4-FFF2-40B4-BE49-F238E27FC236}">
                <a16:creationId xmlns:a16="http://schemas.microsoft.com/office/drawing/2014/main" id="{C8BA0B4E-E4B1-D278-DF35-E56F3BC31D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25" r="18932"/>
          <a:stretch>
            <a:fillRect/>
          </a:stretch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D1BFF-4D80-5F25-F2E0-03FD813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GB" sz="4000" dirty="0"/>
              <a:t>A season marked by...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711F5-DA8C-7530-4C9E-E05E8EDD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488689"/>
            <a:ext cx="5060223" cy="41513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400" dirty="0"/>
              <a:t>Active; growing in power, mastery, authority, influence</a:t>
            </a:r>
          </a:p>
          <a:p>
            <a:r>
              <a:rPr lang="en-GB" sz="2400" dirty="0"/>
              <a:t>Conflict and struggle</a:t>
            </a:r>
          </a:p>
          <a:p>
            <a:r>
              <a:rPr lang="en-GB" sz="2400" dirty="0"/>
              <a:t>Heavy demands that wear you out</a:t>
            </a:r>
          </a:p>
          <a:p>
            <a:r>
              <a:rPr lang="en-GB" sz="2400" dirty="0"/>
              <a:t>Purposeful labour that energises and gives life</a:t>
            </a:r>
          </a:p>
          <a:p>
            <a:r>
              <a:rPr lang="en-GB" sz="2400" dirty="0"/>
              <a:t>Working with others and for others</a:t>
            </a:r>
          </a:p>
        </p:txBody>
      </p:sp>
    </p:spTree>
    <p:extLst>
      <p:ext uri="{BB962C8B-B14F-4D97-AF65-F5344CB8AC3E}">
        <p14:creationId xmlns:p14="http://schemas.microsoft.com/office/powerpoint/2010/main" val="290160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53FEE86-BA9A-9FE3-5FB2-75C6E5A9AB8F}"/>
              </a:ext>
            </a:extLst>
          </p:cNvPr>
          <p:cNvSpPr txBox="1"/>
          <p:nvPr/>
        </p:nvSpPr>
        <p:spPr>
          <a:xfrm>
            <a:off x="605179" y="1597847"/>
            <a:ext cx="6108098" cy="366468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SzPct val="87000"/>
            </a:pPr>
            <a:r>
              <a:rPr lang="en-US" sz="2800" b="1" dirty="0"/>
              <a:t>Good questions:</a:t>
            </a:r>
            <a:endParaRPr lang="en-US" sz="28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800" dirty="0"/>
              <a:t>What work are you doing with God?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800" dirty="0"/>
              <a:t>What are your gifts, what </a:t>
            </a:r>
            <a:r>
              <a:rPr lang="en-US" sz="2800" dirty="0" err="1"/>
              <a:t>energises</a:t>
            </a:r>
            <a:r>
              <a:rPr lang="en-US" sz="2800" dirty="0"/>
              <a:t> you and makes you feel like "I was born to do this!"?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SzPct val="87000"/>
              <a:buFont typeface="Arial" panose="020B0604020202020204" pitchFamily="34" charset="0"/>
              <a:buChar char="•"/>
            </a:pPr>
            <a:r>
              <a:rPr lang="en-US" sz="2800" dirty="0"/>
              <a:t>Where is God at work in your life?</a:t>
            </a:r>
          </a:p>
        </p:txBody>
      </p:sp>
      <p:pic>
        <p:nvPicPr>
          <p:cNvPr id="5" name="Content Placeholder 4" descr="Hot Summer Day Wallpapers - Top Free Hot Summer Day Backgrounds ...">
            <a:extLst>
              <a:ext uri="{FF2B5EF4-FFF2-40B4-BE49-F238E27FC236}">
                <a16:creationId xmlns:a16="http://schemas.microsoft.com/office/drawing/2014/main" id="{48477D69-A1E3-5958-8B2C-726A335A1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222" r="24028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1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utumn leaves falling from the tree">
            <a:extLst>
              <a:ext uri="{FF2B5EF4-FFF2-40B4-BE49-F238E27FC236}">
                <a16:creationId xmlns:a16="http://schemas.microsoft.com/office/drawing/2014/main" id="{D7E94B3A-3E5B-538E-40D9-5C7EDCA8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35" r="9091" b="5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506" y="603315"/>
            <a:ext cx="5649211" cy="3685731"/>
          </a:xfrm>
        </p:spPr>
        <p:txBody>
          <a:bodyPr anchor="t">
            <a:normAutofit/>
          </a:bodyPr>
          <a:lstStyle/>
          <a:p>
            <a:pPr algn="l"/>
            <a:r>
              <a:rPr lang="en-GB" sz="6600"/>
              <a:t>Autumn with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4007587" cy="12908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GB" sz="2200"/>
              <a:t>John 13-17</a:t>
            </a:r>
          </a:p>
        </p:txBody>
      </p:sp>
    </p:spTree>
    <p:extLst>
      <p:ext uri="{BB962C8B-B14F-4D97-AF65-F5344CB8AC3E}">
        <p14:creationId xmlns:p14="http://schemas.microsoft.com/office/powerpoint/2010/main" val="4695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6DD5A4-5AF9-6C80-B0CE-E6AB22B6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n-GB" dirty="0"/>
              <a:t>Autumn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388D8-EFC3-46C4-5618-3C6D8123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1800" dirty="0"/>
              <a:t>A considerable change of pace</a:t>
            </a:r>
          </a:p>
          <a:p>
            <a:r>
              <a:rPr lang="en-GB" sz="1800" dirty="0"/>
              <a:t>A sharpened focus</a:t>
            </a:r>
          </a:p>
          <a:p>
            <a:r>
              <a:rPr lang="en-GB" sz="1800" dirty="0"/>
              <a:t>Taking stock, handing on, final words</a:t>
            </a:r>
          </a:p>
          <a:p>
            <a:r>
              <a:rPr lang="en-GB" sz="1800" dirty="0"/>
              <a:t>Feelings of displacement / replacement</a:t>
            </a:r>
          </a:p>
          <a:p>
            <a:r>
              <a:rPr lang="en-GB" sz="1800" dirty="0"/>
              <a:t>A gift we give so others can grow</a:t>
            </a:r>
          </a:p>
          <a:p>
            <a:endParaRPr lang="en-GB" sz="1800" dirty="0"/>
          </a:p>
          <a:p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52A56-65CB-3790-C2CB-377271FE0B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50" r="30084" b="625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4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66636E-E6EF-0541-9413-20A66E8F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D06D0AD-6D62-B952-9059-0D6588E0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48649A-6EF7-0E47-AF1C-722B31BF2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n-GB" dirty="0"/>
              <a:t>Some questions: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9BFCA-5970-88BF-08E1-5510970CF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>
                <a:latin typeface="Aptos"/>
              </a:rPr>
              <a:t>Q: Who is taking your place?</a:t>
            </a:r>
            <a:endParaRPr lang="en-US" sz="2800"/>
          </a:p>
          <a:p>
            <a:pPr marL="0" indent="0">
              <a:buNone/>
            </a:pPr>
            <a:r>
              <a:rPr lang="en-GB" sz="2800" dirty="0">
                <a:latin typeface="Aptos"/>
              </a:rPr>
              <a:t>Q: What could you do to help be replaced?</a:t>
            </a:r>
          </a:p>
          <a:p>
            <a:pPr marL="0" indent="0">
              <a:buNone/>
            </a:pPr>
            <a:r>
              <a:rPr lang="en-GB" sz="2800" dirty="0">
                <a:latin typeface="Aptos"/>
              </a:rPr>
              <a:t>Q: What might make it hard for you to let go of something you have poured yourself into?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718070-36BD-3E3A-4EC8-AA77645B93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50" r="30084" b="6250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60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VanillaVTI</vt:lpstr>
      <vt:lpstr>Spiritual seasons</vt:lpstr>
      <vt:lpstr>Spring</vt:lpstr>
      <vt:lpstr>Spring</vt:lpstr>
      <vt:lpstr>In the season of summer</vt:lpstr>
      <vt:lpstr>A season marked by...</vt:lpstr>
      <vt:lpstr>PowerPoint Presentation</vt:lpstr>
      <vt:lpstr>Autumn with Jesus</vt:lpstr>
      <vt:lpstr>Autumn overview</vt:lpstr>
      <vt:lpstr>Some questions:</vt:lpstr>
      <vt:lpstr>Wintering with Jesus</vt:lpstr>
      <vt:lpstr>Winter takes</vt:lpstr>
      <vt:lpstr>Winter gives...a purified faith.</vt:lpstr>
      <vt:lpstr>Which season speaks to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71</cp:revision>
  <dcterms:created xsi:type="dcterms:W3CDTF">2025-07-22T03:39:12Z</dcterms:created>
  <dcterms:modified xsi:type="dcterms:W3CDTF">2025-07-26T20:29:13Z</dcterms:modified>
</cp:coreProperties>
</file>