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B1598C-C5D0-C324-A004-F6CFB42F561E}" v="199" dt="2025-04-19T20:40:59.7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19/04/2025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19/04/2025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19/04/2025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19/04/2025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19/04/2025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19/04/2025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19/04/2025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19/04/2025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19/04/2025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19/04/2025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19/04/2025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19/04/2025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520B01-A2E4-41C2-8A8F-7683F2508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354513" y="841375"/>
            <a:ext cx="3505200" cy="3114698"/>
          </a:xfrm>
        </p:spPr>
        <p:txBody>
          <a:bodyPr>
            <a:normAutofit/>
          </a:bodyPr>
          <a:lstStyle/>
          <a:p>
            <a:r>
              <a:rPr lang="en-GB" sz="5600" dirty="0">
                <a:solidFill>
                  <a:schemeClr val="bg1"/>
                </a:solidFill>
              </a:rPr>
              <a:t>Peterson </a:t>
            </a:r>
            <a:br>
              <a:rPr lang="en-GB" sz="5600" dirty="0">
                <a:solidFill>
                  <a:schemeClr val="bg1"/>
                </a:solidFill>
              </a:rPr>
            </a:br>
            <a:r>
              <a:rPr lang="en-GB" sz="5600" dirty="0">
                <a:solidFill>
                  <a:schemeClr val="bg1"/>
                </a:solidFill>
              </a:rPr>
              <a:t>v </a:t>
            </a:r>
            <a:br>
              <a:rPr lang="en-GB" sz="5600" dirty="0">
                <a:solidFill>
                  <a:schemeClr val="bg1"/>
                </a:solidFill>
              </a:rPr>
            </a:br>
            <a:r>
              <a:rPr lang="en-GB" sz="5600" dirty="0">
                <a:solidFill>
                  <a:schemeClr val="bg1"/>
                </a:solidFill>
              </a:rPr>
              <a:t>Paul</a:t>
            </a:r>
          </a:p>
        </p:txBody>
      </p:sp>
      <p:sp>
        <p:nvSpPr>
          <p:cNvPr id="3" name="Subtitle 2"/>
          <p:cNvSpPr>
            <a:spLocks noGrp="1"/>
          </p:cNvSpPr>
          <p:nvPr>
            <p:ph type="subTitle" idx="1"/>
          </p:nvPr>
        </p:nvSpPr>
        <p:spPr>
          <a:xfrm>
            <a:off x="4354513" y="4337072"/>
            <a:ext cx="3506264" cy="1671616"/>
          </a:xfrm>
        </p:spPr>
        <p:txBody>
          <a:bodyPr>
            <a:normAutofit/>
          </a:bodyPr>
          <a:lstStyle/>
          <a:p>
            <a:endParaRPr lang="en-GB">
              <a:solidFill>
                <a:schemeClr val="bg1"/>
              </a:solidFill>
            </a:endParaRPr>
          </a:p>
        </p:txBody>
      </p:sp>
      <p:grpSp>
        <p:nvGrpSpPr>
          <p:cNvPr id="12" name="Group 11">
            <a:extLst>
              <a:ext uri="{FF2B5EF4-FFF2-40B4-BE49-F238E27FC236}">
                <a16:creationId xmlns:a16="http://schemas.microsoft.com/office/drawing/2014/main" id="{1F634C0A-A487-42AF-8DFD-4DAD62FE92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sp>
          <p:nvSpPr>
            <p:cNvPr id="13" name="Freeform: Shape 12">
              <a:extLst>
                <a:ext uri="{FF2B5EF4-FFF2-40B4-BE49-F238E27FC236}">
                  <a16:creationId xmlns:a16="http://schemas.microsoft.com/office/drawing/2014/main" id="{7412B137-E115-42F2-8CF9-67E40B5D2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779E94B-3A8C-4695-9DA1-2EDEFB170B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Picture 3" descr="Dr. Jordan Peterson 티켓 | Dr. Jordan Peterson 투어 일자 및 콘서트">
            <a:extLst>
              <a:ext uri="{FF2B5EF4-FFF2-40B4-BE49-F238E27FC236}">
                <a16:creationId xmlns:a16="http://schemas.microsoft.com/office/drawing/2014/main" id="{F3D0F063-85D2-0816-400A-7E4FB2D00D24}"/>
              </a:ext>
            </a:extLst>
          </p:cNvPr>
          <p:cNvPicPr>
            <a:picLocks noChangeAspect="1"/>
          </p:cNvPicPr>
          <p:nvPr/>
        </p:nvPicPr>
        <p:blipFill>
          <a:blip r:embed="rId2"/>
          <a:srcRect l="34215" r="33715"/>
          <a:stretch/>
        </p:blipFill>
        <p:spPr>
          <a:xfrm>
            <a:off x="20" y="10"/>
            <a:ext cx="3910064" cy="6857990"/>
          </a:xfrm>
          <a:custGeom>
            <a:avLst/>
            <a:gdLst/>
            <a:ahLst/>
            <a:cxnLst/>
            <a:rect l="l" t="t" r="r" b="b"/>
            <a:pathLst>
              <a:path w="3910084" h="6858000">
                <a:moveTo>
                  <a:pt x="0" y="0"/>
                </a:moveTo>
                <a:lnTo>
                  <a:pt x="2996382" y="0"/>
                </a:lnTo>
                <a:lnTo>
                  <a:pt x="3563333" y="1750276"/>
                </a:lnTo>
                <a:lnTo>
                  <a:pt x="3910084" y="6054385"/>
                </a:lnTo>
                <a:lnTo>
                  <a:pt x="3791309" y="6858000"/>
                </a:lnTo>
                <a:lnTo>
                  <a:pt x="0" y="6858000"/>
                </a:lnTo>
                <a:close/>
              </a:path>
            </a:pathLst>
          </a:custGeom>
        </p:spPr>
      </p:pic>
      <p:grpSp>
        <p:nvGrpSpPr>
          <p:cNvPr id="16" name="Group 15">
            <a:extLst>
              <a:ext uri="{FF2B5EF4-FFF2-40B4-BE49-F238E27FC236}">
                <a16:creationId xmlns:a16="http://schemas.microsoft.com/office/drawing/2014/main" id="{066EE5A2-0D35-4D6A-A5C7-1CA91F740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8589" y="0"/>
            <a:ext cx="1339053" cy="6858000"/>
            <a:chOff x="2661507" y="0"/>
            <a:chExt cx="1339053" cy="6858000"/>
          </a:xfrm>
        </p:grpSpPr>
        <p:sp>
          <p:nvSpPr>
            <p:cNvPr id="17" name="Freeform: Shape 16">
              <a:extLst>
                <a:ext uri="{FF2B5EF4-FFF2-40B4-BE49-F238E27FC236}">
                  <a16:creationId xmlns:a16="http://schemas.microsoft.com/office/drawing/2014/main" id="{4DFBB771-C61C-4F38-ABBB-98A2D8476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0" name="Group 19">
            <a:extLst>
              <a:ext uri="{FF2B5EF4-FFF2-40B4-BE49-F238E27FC236}">
                <a16:creationId xmlns:a16="http://schemas.microsoft.com/office/drawing/2014/main" id="{56AA1647-0DA6-4A17-B3E1-95D61BD54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sp>
          <p:nvSpPr>
            <p:cNvPr id="21" name="Freeform: Shape 20">
              <a:extLst>
                <a:ext uri="{FF2B5EF4-FFF2-40B4-BE49-F238E27FC236}">
                  <a16:creationId xmlns:a16="http://schemas.microsoft.com/office/drawing/2014/main" id="{1F1D8352-2F00-4057-8781-E455C455B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3BE70D92-7E07-4A6F-BD82-729F71C26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5" name="Picture 4" descr="ALL SAINTS: ⛪ Saint Paul the Apostle">
            <a:extLst>
              <a:ext uri="{FF2B5EF4-FFF2-40B4-BE49-F238E27FC236}">
                <a16:creationId xmlns:a16="http://schemas.microsoft.com/office/drawing/2014/main" id="{35E49178-2DCB-1E38-98D0-B142F3C7F050}"/>
              </a:ext>
            </a:extLst>
          </p:cNvPr>
          <p:cNvPicPr>
            <a:picLocks noChangeAspect="1"/>
          </p:cNvPicPr>
          <p:nvPr/>
        </p:nvPicPr>
        <p:blipFill>
          <a:blip r:embed="rId4"/>
          <a:srcRect l="17365" r="16911"/>
          <a:stretch/>
        </p:blipFill>
        <p:spPr>
          <a:xfrm>
            <a:off x="8281916" y="1"/>
            <a:ext cx="3910084" cy="6858000"/>
          </a:xfrm>
          <a:custGeom>
            <a:avLst/>
            <a:gdLst/>
            <a:ahLst/>
            <a:cxnLst/>
            <a:rect l="l" t="t" r="r" b="b"/>
            <a:pathLst>
              <a:path w="3910084" h="6858000">
                <a:moveTo>
                  <a:pt x="118775" y="0"/>
                </a:moveTo>
                <a:lnTo>
                  <a:pt x="3910084" y="0"/>
                </a:lnTo>
                <a:lnTo>
                  <a:pt x="3910084" y="6858000"/>
                </a:lnTo>
                <a:lnTo>
                  <a:pt x="913702" y="6858000"/>
                </a:lnTo>
                <a:lnTo>
                  <a:pt x="346751" y="5107724"/>
                </a:lnTo>
                <a:lnTo>
                  <a:pt x="0" y="803615"/>
                </a:lnTo>
                <a:close/>
              </a:path>
            </a:pathLst>
          </a:custGeom>
        </p:spPr>
      </p:pic>
      <p:grpSp>
        <p:nvGrpSpPr>
          <p:cNvPr id="24" name="Group 23">
            <a:extLst>
              <a:ext uri="{FF2B5EF4-FFF2-40B4-BE49-F238E27FC236}">
                <a16:creationId xmlns:a16="http://schemas.microsoft.com/office/drawing/2014/main" id="{08D20F07-CD49-4F17-BC00-9429DA80C5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59" y="-2"/>
            <a:ext cx="1339053" cy="6858000"/>
            <a:chOff x="2661507" y="0"/>
            <a:chExt cx="1339053" cy="6858000"/>
          </a:xfrm>
          <a:effectLst>
            <a:outerShdw blurRad="381000" dist="152400" dir="10800000" algn="r" rotWithShape="0">
              <a:prstClr val="black">
                <a:alpha val="10000"/>
              </a:prstClr>
            </a:outerShdw>
          </a:effectLst>
        </p:grpSpPr>
        <p:sp>
          <p:nvSpPr>
            <p:cNvPr id="25" name="Freeform: Shape 24">
              <a:extLst>
                <a:ext uri="{FF2B5EF4-FFF2-40B4-BE49-F238E27FC236}">
                  <a16:creationId xmlns:a16="http://schemas.microsoft.com/office/drawing/2014/main" id="{11F66703-4D0D-42DF-8150-991FE9F86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E96840F9-95E6-4C98-BFE4-21B5954236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AE473BD-9A2A-420F-B844-12BCFA3D4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CB018903-3549-4A3B-A9DF-B26757CAA9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5" name="Rectangle 14">
              <a:extLst>
                <a:ext uri="{FF2B5EF4-FFF2-40B4-BE49-F238E27FC236}">
                  <a16:creationId xmlns:a16="http://schemas.microsoft.com/office/drawing/2014/main" id="{9E5D3F77-D07F-4F7D-97A2-E36683020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F5A2D-56A0-4ED7-A3E2-3CF67608FC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322B14F5-4324-98D8-78C1-2D3E2E6F768A}"/>
              </a:ext>
            </a:extLst>
          </p:cNvPr>
          <p:cNvSpPr>
            <a:spLocks noGrp="1"/>
          </p:cNvSpPr>
          <p:nvPr>
            <p:ph type="title"/>
          </p:nvPr>
        </p:nvSpPr>
        <p:spPr>
          <a:xfrm>
            <a:off x="549277" y="458033"/>
            <a:ext cx="5257798" cy="726224"/>
          </a:xfrm>
        </p:spPr>
        <p:txBody>
          <a:bodyPr vert="horz" wrap="square" lIns="91440" tIns="45720" rIns="91440" bIns="45720" rtlCol="0" anchor="ctr">
            <a:normAutofit/>
          </a:bodyPr>
          <a:lstStyle/>
          <a:p>
            <a:endParaRPr lang="en-US" sz="2200"/>
          </a:p>
        </p:txBody>
      </p:sp>
      <p:pic>
        <p:nvPicPr>
          <p:cNvPr id="5" name="Picture 4" descr="Beyond Order: 12 More Rules For Life by Jordan B. Peterson | Goodreads">
            <a:extLst>
              <a:ext uri="{FF2B5EF4-FFF2-40B4-BE49-F238E27FC236}">
                <a16:creationId xmlns:a16="http://schemas.microsoft.com/office/drawing/2014/main" id="{D04AFE6C-62B4-7515-66CC-CA81FF3FA0E7}"/>
              </a:ext>
            </a:extLst>
          </p:cNvPr>
          <p:cNvPicPr>
            <a:picLocks noChangeAspect="1"/>
          </p:cNvPicPr>
          <p:nvPr/>
        </p:nvPicPr>
        <p:blipFill>
          <a:blip r:embed="rId2"/>
          <a:stretch>
            <a:fillRect/>
          </a:stretch>
        </p:blipFill>
        <p:spPr>
          <a:xfrm>
            <a:off x="4237172" y="1557339"/>
            <a:ext cx="3148200" cy="4752000"/>
          </a:xfrm>
          <a:prstGeom prst="rect">
            <a:avLst/>
          </a:prstGeom>
          <a:effectLst>
            <a:outerShdw blurRad="508000" dist="101600" dir="5400000" algn="tl" rotWithShape="0">
              <a:prstClr val="black">
                <a:alpha val="10000"/>
              </a:prstClr>
            </a:outerShdw>
          </a:effectLst>
        </p:spPr>
      </p:pic>
      <p:pic>
        <p:nvPicPr>
          <p:cNvPr id="4" name="Content Placeholder 3" descr="12 rules for life summary jordan peterson - politicalper">
            <a:extLst>
              <a:ext uri="{FF2B5EF4-FFF2-40B4-BE49-F238E27FC236}">
                <a16:creationId xmlns:a16="http://schemas.microsoft.com/office/drawing/2014/main" id="{30C06A0C-3273-F9C2-78DF-167EB331FFFD}"/>
              </a:ext>
            </a:extLst>
          </p:cNvPr>
          <p:cNvPicPr>
            <a:picLocks noGrp="1" noChangeAspect="1"/>
          </p:cNvPicPr>
          <p:nvPr>
            <p:ph idx="1"/>
          </p:nvPr>
        </p:nvPicPr>
        <p:blipFill>
          <a:blip r:embed="rId3"/>
          <a:stretch>
            <a:fillRect/>
          </a:stretch>
        </p:blipFill>
        <p:spPr>
          <a:xfrm>
            <a:off x="547471" y="1557339"/>
            <a:ext cx="3100680" cy="4752000"/>
          </a:xfrm>
          <a:prstGeom prst="rect">
            <a:avLst/>
          </a:prstGeom>
          <a:effectLst>
            <a:outerShdw blurRad="508000" dist="101600" dir="5400000" algn="tl" rotWithShape="0">
              <a:prstClr val="black">
                <a:alpha val="10000"/>
              </a:prstClr>
            </a:outerShdw>
          </a:effectLst>
        </p:spPr>
      </p:pic>
      <p:pic>
        <p:nvPicPr>
          <p:cNvPr id="7" name="Picture 6" descr="We Who Wrestle With God by Jordan B. Peterson - Penguin Books New Zealand">
            <a:extLst>
              <a:ext uri="{FF2B5EF4-FFF2-40B4-BE49-F238E27FC236}">
                <a16:creationId xmlns:a16="http://schemas.microsoft.com/office/drawing/2014/main" id="{47FBF95C-A6B8-A3EC-3044-B7EDE41C0B39}"/>
              </a:ext>
            </a:extLst>
          </p:cNvPr>
          <p:cNvPicPr>
            <a:picLocks noChangeAspect="1"/>
          </p:cNvPicPr>
          <p:nvPr/>
        </p:nvPicPr>
        <p:blipFill>
          <a:blip r:embed="rId4"/>
          <a:stretch>
            <a:fillRect/>
          </a:stretch>
        </p:blipFill>
        <p:spPr>
          <a:xfrm>
            <a:off x="8309482" y="1557339"/>
            <a:ext cx="3088800" cy="4752000"/>
          </a:xfrm>
          <a:prstGeom prst="rect">
            <a:avLst/>
          </a:prstGeom>
          <a:effectLst>
            <a:outerShdw blurRad="508000" dist="101600" dir="5400000" algn="tl" rotWithShape="0">
              <a:prstClr val="black">
                <a:alpha val="10000"/>
              </a:prstClr>
            </a:outerShdw>
          </a:effectLst>
        </p:spPr>
      </p:pic>
    </p:spTree>
    <p:extLst>
      <p:ext uri="{BB962C8B-B14F-4D97-AF65-F5344CB8AC3E}">
        <p14:creationId xmlns:p14="http://schemas.microsoft.com/office/powerpoint/2010/main" val="2804210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1 Corinthians 123 24 Kjv Bible Scripture Image Bible Portal | Images ...">
            <a:extLst>
              <a:ext uri="{FF2B5EF4-FFF2-40B4-BE49-F238E27FC236}">
                <a16:creationId xmlns:a16="http://schemas.microsoft.com/office/drawing/2014/main" id="{4B9BD6C2-5860-2DE9-17CE-529470F6ABBA}"/>
              </a:ext>
            </a:extLst>
          </p:cNvPr>
          <p:cNvPicPr>
            <a:picLocks noChangeAspect="1"/>
          </p:cNvPicPr>
          <p:nvPr/>
        </p:nvPicPr>
        <p:blipFill>
          <a:blip r:embed="rId2">
            <a:alphaModFix amt="60000"/>
          </a:blip>
          <a:srcRect l="4953" r="-1" b="-1"/>
          <a:stretch/>
        </p:blipFill>
        <p:spPr>
          <a:xfrm>
            <a:off x="180975" y="182880"/>
            <a:ext cx="11823637" cy="6499784"/>
          </a:xfrm>
          <a:prstGeom prst="rect">
            <a:avLst/>
          </a:prstGeom>
        </p:spPr>
      </p:pic>
      <p:sp>
        <p:nvSpPr>
          <p:cNvPr id="3" name="Content Placeholder 2">
            <a:extLst>
              <a:ext uri="{FF2B5EF4-FFF2-40B4-BE49-F238E27FC236}">
                <a16:creationId xmlns:a16="http://schemas.microsoft.com/office/drawing/2014/main" id="{5846C241-8A65-DBE2-1FA6-05607C91EFF4}"/>
              </a:ext>
            </a:extLst>
          </p:cNvPr>
          <p:cNvSpPr>
            <a:spLocks noGrp="1"/>
          </p:cNvSpPr>
          <p:nvPr>
            <p:ph idx="1"/>
          </p:nvPr>
        </p:nvSpPr>
        <p:spPr>
          <a:xfrm>
            <a:off x="838200" y="850575"/>
            <a:ext cx="10165218" cy="5264183"/>
          </a:xfrm>
        </p:spPr>
        <p:txBody>
          <a:bodyPr vert="horz" lIns="91440" tIns="45720" rIns="91440" bIns="45720" rtlCol="0" anchor="t">
            <a:noAutofit/>
          </a:bodyPr>
          <a:lstStyle/>
          <a:p>
            <a:pPr marL="0" indent="0">
              <a:buNone/>
            </a:pPr>
            <a:r>
              <a:rPr lang="en-GB" b="1" baseline="30000" dirty="0">
                <a:solidFill>
                  <a:srgbClr val="FFFFFF"/>
                </a:solidFill>
                <a:ea typeface="+mn-lt"/>
                <a:cs typeface="+mn-lt"/>
              </a:rPr>
              <a:t>15:3 </a:t>
            </a:r>
            <a:r>
              <a:rPr lang="en-GB" dirty="0">
                <a:solidFill>
                  <a:srgbClr val="FFFFFF"/>
                </a:solidFill>
                <a:ea typeface="+mn-lt"/>
                <a:cs typeface="+mn-lt"/>
              </a:rPr>
              <a:t>For I delivered to you as of first importance what I also received: that Christ died for our sins in accordance with the Scriptures, </a:t>
            </a:r>
            <a:r>
              <a:rPr lang="en-GB" b="1" baseline="30000" dirty="0">
                <a:solidFill>
                  <a:srgbClr val="FFFFFF"/>
                </a:solidFill>
                <a:ea typeface="+mn-lt"/>
                <a:cs typeface="+mn-lt"/>
              </a:rPr>
              <a:t>4 </a:t>
            </a:r>
            <a:r>
              <a:rPr lang="en-GB" dirty="0">
                <a:solidFill>
                  <a:srgbClr val="FFFFFF"/>
                </a:solidFill>
                <a:ea typeface="+mn-lt"/>
                <a:cs typeface="+mn-lt"/>
              </a:rPr>
              <a:t>that he was buried, that he was raised on the third day in accordance with the Scriptures, </a:t>
            </a:r>
            <a:r>
              <a:rPr lang="en-GB" b="1" baseline="30000" dirty="0">
                <a:solidFill>
                  <a:srgbClr val="FFFFFF"/>
                </a:solidFill>
                <a:ea typeface="+mn-lt"/>
                <a:cs typeface="+mn-lt"/>
              </a:rPr>
              <a:t>5 </a:t>
            </a:r>
            <a:r>
              <a:rPr lang="en-GB" dirty="0">
                <a:solidFill>
                  <a:srgbClr val="FFFFFF"/>
                </a:solidFill>
                <a:ea typeface="+mn-lt"/>
                <a:cs typeface="+mn-lt"/>
              </a:rPr>
              <a:t>and that he appeared to Cephas, then to the twelve. </a:t>
            </a:r>
            <a:r>
              <a:rPr lang="en-GB" b="1" baseline="30000" dirty="0">
                <a:solidFill>
                  <a:srgbClr val="FFFFFF"/>
                </a:solidFill>
                <a:ea typeface="+mn-lt"/>
                <a:cs typeface="+mn-lt"/>
              </a:rPr>
              <a:t>6 </a:t>
            </a:r>
            <a:r>
              <a:rPr lang="en-GB" dirty="0">
                <a:solidFill>
                  <a:srgbClr val="FFFFFF"/>
                </a:solidFill>
                <a:ea typeface="+mn-lt"/>
                <a:cs typeface="+mn-lt"/>
              </a:rPr>
              <a:t>Then he appeared to more than five hundred brothers at one time, most of whom are still alive, though some have fallen asleep. ..</a:t>
            </a:r>
          </a:p>
          <a:p>
            <a:pPr marL="0" indent="0">
              <a:buNone/>
            </a:pPr>
            <a:endParaRPr lang="en-GB" dirty="0">
              <a:solidFill>
                <a:srgbClr val="FFFFFF"/>
              </a:solidFill>
              <a:ea typeface="+mn-lt"/>
              <a:cs typeface="+mn-lt"/>
            </a:endParaRPr>
          </a:p>
          <a:p>
            <a:pPr marL="0" indent="0">
              <a:buNone/>
            </a:pPr>
            <a:r>
              <a:rPr lang="en-GB" b="1" baseline="30000" dirty="0">
                <a:solidFill>
                  <a:srgbClr val="FFFFFF"/>
                </a:solidFill>
                <a:ea typeface="+mn-lt"/>
                <a:cs typeface="+mn-lt"/>
              </a:rPr>
              <a:t>17 </a:t>
            </a:r>
            <a:r>
              <a:rPr lang="en-GB" dirty="0">
                <a:solidFill>
                  <a:srgbClr val="FFFFFF"/>
                </a:solidFill>
                <a:ea typeface="+mn-lt"/>
                <a:cs typeface="+mn-lt"/>
              </a:rPr>
              <a:t>And if Christ has not been raised, your faith is futile and you are still in your sins. </a:t>
            </a:r>
            <a:r>
              <a:rPr lang="en-GB" b="1" baseline="30000" dirty="0">
                <a:solidFill>
                  <a:srgbClr val="FFFFFF"/>
                </a:solidFill>
                <a:ea typeface="+mn-lt"/>
                <a:cs typeface="+mn-lt"/>
              </a:rPr>
              <a:t>18 </a:t>
            </a:r>
            <a:r>
              <a:rPr lang="en-GB" dirty="0">
                <a:solidFill>
                  <a:srgbClr val="FFFFFF"/>
                </a:solidFill>
                <a:ea typeface="+mn-lt"/>
                <a:cs typeface="+mn-lt"/>
              </a:rPr>
              <a:t>Then those also who have fallen asleep in Christ have perished. </a:t>
            </a:r>
            <a:r>
              <a:rPr lang="en-GB" b="1" baseline="30000" dirty="0">
                <a:solidFill>
                  <a:srgbClr val="FFFFFF"/>
                </a:solidFill>
                <a:ea typeface="+mn-lt"/>
                <a:cs typeface="+mn-lt"/>
              </a:rPr>
              <a:t>19 </a:t>
            </a:r>
            <a:r>
              <a:rPr lang="en-GB">
                <a:solidFill>
                  <a:srgbClr val="FFFFFF"/>
                </a:solidFill>
                <a:ea typeface="+mn-lt"/>
                <a:cs typeface="+mn-lt"/>
              </a:rPr>
              <a:t>If in Christ we have hope in this life </a:t>
            </a:r>
            <a:r>
              <a:rPr lang="en-GB" dirty="0">
                <a:solidFill>
                  <a:srgbClr val="FFFFFF"/>
                </a:solidFill>
                <a:ea typeface="+mn-lt"/>
                <a:cs typeface="+mn-lt"/>
              </a:rPr>
              <a:t>only, we are of all people most to be pitied.</a:t>
            </a:r>
            <a:endParaRPr lang="en-GB">
              <a:solidFill>
                <a:srgbClr val="FFFFFF"/>
              </a:solidFill>
            </a:endParaRPr>
          </a:p>
        </p:txBody>
      </p:sp>
    </p:spTree>
    <p:extLst>
      <p:ext uri="{BB962C8B-B14F-4D97-AF65-F5344CB8AC3E}">
        <p14:creationId xmlns:p14="http://schemas.microsoft.com/office/powerpoint/2010/main" val="3832271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Ephesians | Inspiration | Pinterest">
            <a:extLst>
              <a:ext uri="{FF2B5EF4-FFF2-40B4-BE49-F238E27FC236}">
                <a16:creationId xmlns:a16="http://schemas.microsoft.com/office/drawing/2014/main" id="{C5C265B5-05B4-709A-64B1-15C85EA45620}"/>
              </a:ext>
            </a:extLst>
          </p:cNvPr>
          <p:cNvPicPr>
            <a:picLocks noChangeAspect="1"/>
          </p:cNvPicPr>
          <p:nvPr/>
        </p:nvPicPr>
        <p:blipFill>
          <a:blip r:embed="rId2"/>
          <a:srcRect l="24522"/>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a:extLst>
              <a:ext uri="{FF2B5EF4-FFF2-40B4-BE49-F238E27FC236}">
                <a16:creationId xmlns:a16="http://schemas.microsoft.com/office/drawing/2014/main" id="{5AB75D20-F768-6BF1-B1BD-E161D20D2770}"/>
              </a:ext>
            </a:extLst>
          </p:cNvPr>
          <p:cNvSpPr>
            <a:spLocks noGrp="1"/>
          </p:cNvSpPr>
          <p:nvPr>
            <p:ph idx="1"/>
          </p:nvPr>
        </p:nvSpPr>
        <p:spPr>
          <a:xfrm>
            <a:off x="7320465" y="879506"/>
            <a:ext cx="4140013" cy="5223182"/>
          </a:xfrm>
        </p:spPr>
        <p:txBody>
          <a:bodyPr vert="horz" lIns="91440" tIns="45720" rIns="91440" bIns="45720" rtlCol="0" anchor="t">
            <a:normAutofit/>
          </a:bodyPr>
          <a:lstStyle/>
          <a:p>
            <a:pPr marL="0" indent="0">
              <a:buNone/>
            </a:pPr>
            <a:r>
              <a:rPr lang="en-GB" sz="2400" dirty="0"/>
              <a:t>“Once you were dead because of your disobedience and your many sins. </a:t>
            </a:r>
            <a:endParaRPr lang="en-US" dirty="0"/>
          </a:p>
          <a:p>
            <a:pPr marL="0" indent="0">
              <a:buNone/>
            </a:pPr>
            <a:r>
              <a:rPr lang="en-GB" sz="2400" dirty="0"/>
              <a:t>You used to live in sin, just like the rest of the world, obeying the devil—the commander of the powers in the unseen world. He is the spirit at work in the hearts of those who refuse to obey God. </a:t>
            </a:r>
            <a:endParaRPr lang="en-GB" dirty="0"/>
          </a:p>
          <a:p>
            <a:pPr marL="0" indent="0">
              <a:buNone/>
            </a:pPr>
            <a:r>
              <a:rPr lang="en-GB" sz="2400" dirty="0"/>
              <a:t>All of us used to live that way, following the passionate desires and inclinations of our sinful nature.”</a:t>
            </a:r>
            <a:endParaRPr lang="en-GB"/>
          </a:p>
        </p:txBody>
      </p:sp>
    </p:spTree>
    <p:extLst>
      <p:ext uri="{BB962C8B-B14F-4D97-AF65-F5344CB8AC3E}">
        <p14:creationId xmlns:p14="http://schemas.microsoft.com/office/powerpoint/2010/main" val="981701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ew-Heart-Ezekiel-Sermon-Series - Ministry Pass">
            <a:extLst>
              <a:ext uri="{FF2B5EF4-FFF2-40B4-BE49-F238E27FC236}">
                <a16:creationId xmlns:a16="http://schemas.microsoft.com/office/drawing/2014/main" id="{8330042B-9D9F-C366-082E-0F756773167E}"/>
              </a:ext>
            </a:extLst>
          </p:cNvPr>
          <p:cNvPicPr>
            <a:picLocks noChangeAspect="1"/>
          </p:cNvPicPr>
          <p:nvPr/>
        </p:nvPicPr>
        <p:blipFill>
          <a:blip r:embed="rId2"/>
          <a:srcRect l="441" t="963" r="29135" b="-1"/>
          <a:stretch/>
        </p:blipFill>
        <p:spPr>
          <a:xfrm>
            <a:off x="3522468" y="10"/>
            <a:ext cx="8669532" cy="6857990"/>
          </a:xfrm>
          <a:prstGeom prst="rect">
            <a:avLst/>
          </a:prstGeom>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AF9071C-39F1-6825-4D0A-04220FFD6514}"/>
              </a:ext>
            </a:extLst>
          </p:cNvPr>
          <p:cNvSpPr>
            <a:spLocks noGrp="1"/>
          </p:cNvSpPr>
          <p:nvPr>
            <p:ph idx="1"/>
          </p:nvPr>
        </p:nvSpPr>
        <p:spPr>
          <a:xfrm>
            <a:off x="401574" y="1209294"/>
            <a:ext cx="3408426" cy="4716018"/>
          </a:xfrm>
        </p:spPr>
        <p:txBody>
          <a:bodyPr vert="horz" lIns="91440" tIns="45720" rIns="91440" bIns="45720" rtlCol="0" anchor="t">
            <a:normAutofit/>
          </a:bodyPr>
          <a:lstStyle/>
          <a:p>
            <a:pPr marL="0" indent="0">
              <a:buNone/>
            </a:pPr>
            <a:r>
              <a:rPr lang="en-GB" sz="2400" b="1" baseline="30000" dirty="0">
                <a:solidFill>
                  <a:schemeClr val="bg1"/>
                </a:solidFill>
                <a:ea typeface="+mn-lt"/>
                <a:cs typeface="+mn-lt"/>
              </a:rPr>
              <a:t>36:26 </a:t>
            </a:r>
            <a:r>
              <a:rPr lang="en-GB" sz="2400" dirty="0">
                <a:solidFill>
                  <a:schemeClr val="bg1"/>
                </a:solidFill>
                <a:ea typeface="+mn-lt"/>
                <a:cs typeface="+mn-lt"/>
              </a:rPr>
              <a:t>And I will give you a new heart, and I will put a new spirit in you. I will take out your stony, stubborn heart and give you a tender, responsive heart. </a:t>
            </a:r>
            <a:r>
              <a:rPr lang="en-GB" sz="2400" b="1" baseline="30000" dirty="0">
                <a:solidFill>
                  <a:schemeClr val="bg1"/>
                </a:solidFill>
                <a:ea typeface="+mn-lt"/>
                <a:cs typeface="+mn-lt"/>
              </a:rPr>
              <a:t>27 </a:t>
            </a:r>
            <a:r>
              <a:rPr lang="en-GB" sz="2400" dirty="0">
                <a:solidFill>
                  <a:schemeClr val="bg1"/>
                </a:solidFill>
                <a:ea typeface="+mn-lt"/>
                <a:cs typeface="+mn-lt"/>
              </a:rPr>
              <a:t>And I will put my Spirit in you so that you will follow my decrees and be careful to obey my regulations.</a:t>
            </a:r>
            <a:endParaRPr lang="en-US" sz="2400">
              <a:solidFill>
                <a:schemeClr val="bg1"/>
              </a:solidFill>
            </a:endParaRPr>
          </a:p>
        </p:txBody>
      </p:sp>
    </p:spTree>
    <p:extLst>
      <p:ext uri="{BB962C8B-B14F-4D97-AF65-F5344CB8AC3E}">
        <p14:creationId xmlns:p14="http://schemas.microsoft.com/office/powerpoint/2010/main" val="2837685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46DC8B-0DC1-A6CF-D5B9-5374D825D67A}"/>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3000" kern="1200">
                <a:solidFill>
                  <a:schemeClr val="tx1"/>
                </a:solidFill>
                <a:latin typeface="+mj-lt"/>
                <a:ea typeface="+mj-ea"/>
                <a:cs typeface="+mj-cs"/>
              </a:rPr>
              <a:t>Why an atheist academic changed her mind on churches’ tax status</a:t>
            </a:r>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F39BDD9-8AD1-321E-0E08-3BA46B0F5656}"/>
              </a:ext>
            </a:extLst>
          </p:cNvPr>
          <p:cNvSpPr txBox="1"/>
          <p:nvPr/>
        </p:nvSpPr>
        <p:spPr>
          <a:xfrm>
            <a:off x="630936" y="2660904"/>
            <a:ext cx="4818888" cy="354787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1900" dirty="0"/>
              <a:t>"I can share that we recently found religious charities—the vast majority of which are churches and/or </a:t>
            </a:r>
            <a:r>
              <a:rPr lang="en-US" sz="1900" dirty="0" err="1"/>
              <a:t>christian</a:t>
            </a:r>
            <a:r>
              <a:rPr lang="en-US" sz="1900" dirty="0"/>
              <a:t> </a:t>
            </a:r>
            <a:r>
              <a:rPr lang="en-US" sz="1900" dirty="0" err="1"/>
              <a:t>organisations</a:t>
            </a:r>
            <a:r>
              <a:rPr lang="en-US" sz="1900" dirty="0"/>
              <a:t>—contributed an enormous</a:t>
            </a:r>
            <a:r>
              <a:rPr lang="en-US" sz="1900" b="1" dirty="0"/>
              <a:t> </a:t>
            </a:r>
            <a:r>
              <a:rPr lang="en-US" sz="1900" dirty="0"/>
              <a:t>$6.1 billion to New Zealand in 2018 alone."</a:t>
            </a:r>
            <a:endParaRPr lang="en-US" dirty="0"/>
          </a:p>
          <a:p>
            <a:pPr>
              <a:lnSpc>
                <a:spcPct val="90000"/>
              </a:lnSpc>
              <a:spcAft>
                <a:spcPts val="600"/>
              </a:spcAft>
            </a:pPr>
            <a:endParaRPr lang="en-US" sz="1900"/>
          </a:p>
          <a:p>
            <a:pPr>
              <a:lnSpc>
                <a:spcPct val="90000"/>
              </a:lnSpc>
              <a:spcAft>
                <a:spcPts val="600"/>
              </a:spcAft>
            </a:pPr>
            <a:r>
              <a:rPr lang="en-US" sz="1900" dirty="0"/>
              <a:t>Unfortunately, because churches tend to go quietly about helping people in need, avoiding publicity or attention, there is little research into the value churches provide to NZ, and we don’t hear too many stories about the lives that are changed as a result.</a:t>
            </a:r>
          </a:p>
        </p:txBody>
      </p:sp>
      <p:pic>
        <p:nvPicPr>
          <p:cNvPr id="4" name="Content Placeholder 3" descr="Image result for Waikato Times Logo">
            <a:extLst>
              <a:ext uri="{FF2B5EF4-FFF2-40B4-BE49-F238E27FC236}">
                <a16:creationId xmlns:a16="http://schemas.microsoft.com/office/drawing/2014/main" id="{FB20525A-9913-D50E-C9DF-E6BB5F530FB6}"/>
              </a:ext>
            </a:extLst>
          </p:cNvPr>
          <p:cNvPicPr>
            <a:picLocks noGrp="1" noChangeAspect="1"/>
          </p:cNvPicPr>
          <p:nvPr>
            <p:ph idx="1"/>
          </p:nvPr>
        </p:nvPicPr>
        <p:blipFill>
          <a:blip r:embed="rId2"/>
          <a:stretch>
            <a:fillRect/>
          </a:stretch>
        </p:blipFill>
        <p:spPr>
          <a:xfrm>
            <a:off x="6099048" y="668848"/>
            <a:ext cx="5458968" cy="5520304"/>
          </a:xfrm>
          <a:prstGeom prst="rect">
            <a:avLst/>
          </a:prstGeom>
        </p:spPr>
      </p:pic>
    </p:spTree>
    <p:extLst>
      <p:ext uri="{BB962C8B-B14F-4D97-AF65-F5344CB8AC3E}">
        <p14:creationId xmlns:p14="http://schemas.microsoft.com/office/powerpoint/2010/main" val="516764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Peterson  v  Paul</vt:lpstr>
      <vt:lpstr>PowerPoint Presentation</vt:lpstr>
      <vt:lpstr>PowerPoint Presentation</vt:lpstr>
      <vt:lpstr>PowerPoint Presentation</vt:lpstr>
      <vt:lpstr>PowerPoint Presentation</vt:lpstr>
      <vt:lpstr>Why an atheist academic changed her mind on churches’ tax status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111</cp:revision>
  <dcterms:created xsi:type="dcterms:W3CDTF">2025-04-19T05:32:01Z</dcterms:created>
  <dcterms:modified xsi:type="dcterms:W3CDTF">2025-04-19T20:41:05Z</dcterms:modified>
</cp:coreProperties>
</file>