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9" r:id="rId3"/>
    <p:sldId id="261" r:id="rId4"/>
    <p:sldId id="256" r:id="rId5"/>
    <p:sldId id="258" r:id="rId6"/>
    <p:sldId id="257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CE564D-B7B8-167C-EC4C-4D5A6C60EA1A}" v="192" dt="2024-06-29T20:29:17.5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AC17DE74-01C9-4859-B65A-85CF999E85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068C0432-0E90-4CC1-8CD3-D44A90DF07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2530C6-9243-0EBD-E306-68B1465E5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endParaRPr lang="en-US" sz="54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86F0EF-535E-A729-F7FE-496F497F3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831674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2D45EE4-C4F0-4F72-B1C6-39F596D138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8C459BAD-4279-4A9D-B0C5-662C5F5ED2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V="1">
            <a:off x="3203463" y="-2060461"/>
            <a:ext cx="5649003" cy="10651671"/>
          </a:xfrm>
          <a:custGeom>
            <a:avLst/>
            <a:gdLst>
              <a:gd name="connsiteX0" fmla="*/ 0 w 5649003"/>
              <a:gd name="connsiteY0" fmla="*/ 5325836 h 10651671"/>
              <a:gd name="connsiteX1" fmla="*/ 2824502 w 5649003"/>
              <a:gd name="connsiteY1" fmla="*/ 0 h 10651671"/>
              <a:gd name="connsiteX2" fmla="*/ 5649004 w 5649003"/>
              <a:gd name="connsiteY2" fmla="*/ 5325836 h 10651671"/>
              <a:gd name="connsiteX3" fmla="*/ 2824502 w 5649003"/>
              <a:gd name="connsiteY3" fmla="*/ 10651672 h 10651671"/>
              <a:gd name="connsiteX4" fmla="*/ 0 w 5649003"/>
              <a:gd name="connsiteY4" fmla="*/ 5325836 h 10651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9003" h="10651671" fill="none" extrusionOk="0">
                <a:moveTo>
                  <a:pt x="0" y="5325836"/>
                </a:moveTo>
                <a:cubicBezTo>
                  <a:pt x="186946" y="2320485"/>
                  <a:pt x="1438121" y="-52385"/>
                  <a:pt x="2824502" y="0"/>
                </a:cubicBezTo>
                <a:cubicBezTo>
                  <a:pt x="4703838" y="-43168"/>
                  <a:pt x="5583840" y="2369660"/>
                  <a:pt x="5649004" y="5325836"/>
                </a:cubicBezTo>
                <a:cubicBezTo>
                  <a:pt x="5518761" y="8289338"/>
                  <a:pt x="4285196" y="10894014"/>
                  <a:pt x="2824502" y="10651672"/>
                </a:cubicBezTo>
                <a:cubicBezTo>
                  <a:pt x="1536945" y="11016699"/>
                  <a:pt x="142947" y="8418643"/>
                  <a:pt x="0" y="5325836"/>
                </a:cubicBezTo>
                <a:close/>
              </a:path>
              <a:path w="5649003" h="10651671" stroke="0" extrusionOk="0">
                <a:moveTo>
                  <a:pt x="0" y="5325836"/>
                </a:moveTo>
                <a:cubicBezTo>
                  <a:pt x="-54350" y="2332108"/>
                  <a:pt x="1351726" y="167869"/>
                  <a:pt x="2824502" y="0"/>
                </a:cubicBezTo>
                <a:cubicBezTo>
                  <a:pt x="4182679" y="-143942"/>
                  <a:pt x="5672665" y="2549517"/>
                  <a:pt x="5649004" y="5325836"/>
                </a:cubicBezTo>
                <a:cubicBezTo>
                  <a:pt x="5518596" y="8280244"/>
                  <a:pt x="4081190" y="10622204"/>
                  <a:pt x="2824502" y="10651672"/>
                </a:cubicBezTo>
                <a:cubicBezTo>
                  <a:pt x="1216708" y="10537144"/>
                  <a:pt x="-100850" y="8264979"/>
                  <a:pt x="0" y="5325836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xmlns="" sd="63743190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C33516-DD85-5B8E-14DB-A91907C8E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6544" y="1911096"/>
            <a:ext cx="8055864" cy="2076651"/>
          </a:xfrm>
        </p:spPr>
        <p:txBody>
          <a:bodyPr anchor="b">
            <a:normAutofit/>
          </a:bodyPr>
          <a:lstStyle/>
          <a:p>
            <a:r>
              <a:rPr lang="en-US" sz="6600">
                <a:solidFill>
                  <a:srgbClr val="FFFFFF"/>
                </a:solidFill>
              </a:rPr>
              <a:t>What do you get out of church?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410CC9-17E5-F89A-9855-359D8937E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7832" y="4353507"/>
            <a:ext cx="5733288" cy="932688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xmlns="" id="{0953BC39-9D68-40BE-BF3C-5C4EB782AF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10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2D45EE4-C4F0-4F72-B1C6-39F596D138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8C459BAD-4279-4A9D-B0C5-662C5F5ED2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V="1">
            <a:off x="3203463" y="-2060461"/>
            <a:ext cx="5649003" cy="10651671"/>
          </a:xfrm>
          <a:custGeom>
            <a:avLst/>
            <a:gdLst>
              <a:gd name="connsiteX0" fmla="*/ 0 w 5649003"/>
              <a:gd name="connsiteY0" fmla="*/ 5325836 h 10651671"/>
              <a:gd name="connsiteX1" fmla="*/ 2824502 w 5649003"/>
              <a:gd name="connsiteY1" fmla="*/ 0 h 10651671"/>
              <a:gd name="connsiteX2" fmla="*/ 5649004 w 5649003"/>
              <a:gd name="connsiteY2" fmla="*/ 5325836 h 10651671"/>
              <a:gd name="connsiteX3" fmla="*/ 2824502 w 5649003"/>
              <a:gd name="connsiteY3" fmla="*/ 10651672 h 10651671"/>
              <a:gd name="connsiteX4" fmla="*/ 0 w 5649003"/>
              <a:gd name="connsiteY4" fmla="*/ 5325836 h 10651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9003" h="10651671" fill="none" extrusionOk="0">
                <a:moveTo>
                  <a:pt x="0" y="5325836"/>
                </a:moveTo>
                <a:cubicBezTo>
                  <a:pt x="186946" y="2320485"/>
                  <a:pt x="1438121" y="-52385"/>
                  <a:pt x="2824502" y="0"/>
                </a:cubicBezTo>
                <a:cubicBezTo>
                  <a:pt x="4703838" y="-43168"/>
                  <a:pt x="5583840" y="2369660"/>
                  <a:pt x="5649004" y="5325836"/>
                </a:cubicBezTo>
                <a:cubicBezTo>
                  <a:pt x="5518761" y="8289338"/>
                  <a:pt x="4285196" y="10894014"/>
                  <a:pt x="2824502" y="10651672"/>
                </a:cubicBezTo>
                <a:cubicBezTo>
                  <a:pt x="1536945" y="11016699"/>
                  <a:pt x="142947" y="8418643"/>
                  <a:pt x="0" y="5325836"/>
                </a:cubicBezTo>
                <a:close/>
              </a:path>
              <a:path w="5649003" h="10651671" stroke="0" extrusionOk="0">
                <a:moveTo>
                  <a:pt x="0" y="5325836"/>
                </a:moveTo>
                <a:cubicBezTo>
                  <a:pt x="-54350" y="2332108"/>
                  <a:pt x="1351726" y="167869"/>
                  <a:pt x="2824502" y="0"/>
                </a:cubicBezTo>
                <a:cubicBezTo>
                  <a:pt x="4182679" y="-143942"/>
                  <a:pt x="5672665" y="2549517"/>
                  <a:pt x="5649004" y="5325836"/>
                </a:cubicBezTo>
                <a:cubicBezTo>
                  <a:pt x="5518596" y="8280244"/>
                  <a:pt x="4081190" y="10622204"/>
                  <a:pt x="2824502" y="10651672"/>
                </a:cubicBezTo>
                <a:cubicBezTo>
                  <a:pt x="1216708" y="10537144"/>
                  <a:pt x="-100850" y="8264979"/>
                  <a:pt x="0" y="5325836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xmlns="" sd="63743190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C33516-DD85-5B8E-14DB-A91907C8E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6544" y="1911096"/>
            <a:ext cx="8055864" cy="2076651"/>
          </a:xfrm>
        </p:spPr>
        <p:txBody>
          <a:bodyPr anchor="b">
            <a:normAutofit/>
          </a:bodyPr>
          <a:lstStyle/>
          <a:p>
            <a:r>
              <a:rPr lang="en-US" sz="6600">
                <a:solidFill>
                  <a:srgbClr val="FFFFFF"/>
                </a:solidFill>
              </a:rPr>
              <a:t>What do you put into church?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410CC9-17E5-F89A-9855-359D8937E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7832" y="4353507"/>
            <a:ext cx="5733288" cy="932688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xmlns="" id="{0953BC39-9D68-40BE-BF3C-5C4EB782AF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11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C1DD1A8A-57D5-4A81-AD04-532B043C56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ig primitive oxen yoke, good bows, ca: 1860's-80's">
            <a:extLst>
              <a:ext uri="{FF2B5EF4-FFF2-40B4-BE49-F238E27FC236}">
                <a16:creationId xmlns:a16="http://schemas.microsoft.com/office/drawing/2014/main" xmlns="" id="{F8B13F53-3444-F5ED-844D-74FA9EA739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78" r="12822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07891EC-4501-44ED-A8C8-B11B6DB767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5200">
                <a:solidFill>
                  <a:srgbClr val="FFFFFF"/>
                </a:solidFill>
              </a:rPr>
              <a:t>One Vision</a:t>
            </a:r>
            <a:br>
              <a:rPr lang="en-US" sz="5200">
                <a:solidFill>
                  <a:srgbClr val="FFFFFF"/>
                </a:solidFill>
              </a:rPr>
            </a:br>
            <a:r>
              <a:rPr lang="en-US" sz="5200">
                <a:solidFill>
                  <a:srgbClr val="FFFFFF"/>
                </a:solidFill>
              </a:rPr>
              <a:t>one goal</a:t>
            </a:r>
            <a:br>
              <a:rPr lang="en-US" sz="5200">
                <a:solidFill>
                  <a:srgbClr val="FFFFFF"/>
                </a:solidFill>
              </a:rPr>
            </a:br>
            <a:r>
              <a:rPr lang="en-US" sz="5200">
                <a:solidFill>
                  <a:srgbClr val="FFFFFF"/>
                </a:solidFill>
              </a:rPr>
              <a:t>one end-game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7517A47C-B2E5-4B79-8061-D74B1311A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xmlns="" id="{C505E780-2083-4CB5-A42A-5E0E2908EC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Freeform: Shape 22">
            <a:extLst>
              <a:ext uri="{FF2B5EF4-FFF2-40B4-BE49-F238E27FC236}">
                <a16:creationId xmlns:a16="http://schemas.microsoft.com/office/drawing/2014/main" xmlns="" id="{D2C0AE1C-0118-41AE-8A10-7CDCBF10E9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A64D41-13AE-A380-53ED-84DE233A7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Take your pick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463EEC44-1BA3-44ED-81FC-A644B04B2A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AD651CF-B7B9-65C6-EBE6-631DACB679A9}"/>
              </a:ext>
            </a:extLst>
          </p:cNvPr>
          <p:cNvSpPr txBox="1"/>
          <p:nvPr/>
        </p:nvSpPr>
        <p:spPr>
          <a:xfrm>
            <a:off x="5303523" y="1025382"/>
            <a:ext cx="6364221" cy="6093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1280160">
              <a:spcAft>
                <a:spcPts val="600"/>
              </a:spcAft>
            </a:pPr>
            <a:r>
              <a:rPr lang="en-US" sz="336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Membership</a:t>
            </a: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DB49BCE-370D-3317-58AE-95AC75517AD3}"/>
              </a:ext>
            </a:extLst>
          </p:cNvPr>
          <p:cNvSpPr txBox="1"/>
          <p:nvPr/>
        </p:nvSpPr>
        <p:spPr>
          <a:xfrm>
            <a:off x="5303523" y="2370044"/>
            <a:ext cx="6364221" cy="6093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1280160">
              <a:spcAft>
                <a:spcPts val="600"/>
              </a:spcAft>
            </a:pPr>
            <a:r>
              <a:rPr lang="en-US" sz="336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Fellowship</a:t>
            </a:r>
            <a:endParaRPr lang="en-US" sz="24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9522CB1-02C9-F01F-87E7-2216A861A5B1}"/>
              </a:ext>
            </a:extLst>
          </p:cNvPr>
          <p:cNvSpPr txBox="1"/>
          <p:nvPr/>
        </p:nvSpPr>
        <p:spPr>
          <a:xfrm>
            <a:off x="5303521" y="3729321"/>
            <a:ext cx="6364221" cy="6093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1280160">
              <a:spcAft>
                <a:spcPts val="600"/>
              </a:spcAft>
            </a:pPr>
            <a:r>
              <a:rPr lang="en-US" sz="336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Citizenship</a:t>
            </a:r>
            <a:endParaRPr lang="en-US" sz="24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5BAEE50-21C0-7594-D8AD-82BCC499C4DB}"/>
              </a:ext>
            </a:extLst>
          </p:cNvPr>
          <p:cNvSpPr txBox="1"/>
          <p:nvPr/>
        </p:nvSpPr>
        <p:spPr>
          <a:xfrm>
            <a:off x="5303520" y="5190907"/>
            <a:ext cx="6364221" cy="6093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1280160">
              <a:spcAft>
                <a:spcPts val="600"/>
              </a:spcAft>
            </a:pPr>
            <a:r>
              <a:rPr lang="en-US" sz="336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Ownership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550041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189176-7CE2-F821-F1F8-E05F3D121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Eldership indicators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xmlns="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F5CA60-CF6B-B707-16B9-525E753BA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700">
                <a:latin typeface="Arial"/>
                <a:cs typeface="Arial"/>
              </a:rPr>
              <a:t>Demonstrates an active personal life of prayer and Bible reading (includes leading a devotional to open elders' meetings on a rostered basis, leading communion as required, and offering Biblical insights to eldership issues).</a:t>
            </a:r>
          </a:p>
          <a:p>
            <a:r>
              <a:rPr lang="en-US" sz="1700">
                <a:latin typeface="Arial"/>
                <a:cs typeface="Arial"/>
              </a:rPr>
              <a:t>Attend 75% of official church gatherings (includes extra church events i.e Easter, Matariki, Christmas events) and 90% of eldership meetings.</a:t>
            </a:r>
          </a:p>
          <a:p>
            <a:r>
              <a:rPr lang="en-US" sz="1700">
                <a:latin typeface="Arial"/>
                <a:cs typeface="Arial"/>
              </a:rPr>
              <a:t>Knows our ministry leaders: their ministry vision, and their walk with Jesus. </a:t>
            </a:r>
          </a:p>
          <a:p>
            <a:r>
              <a:rPr lang="en-US" sz="1700">
                <a:latin typeface="Arial"/>
                <a:cs typeface="Arial"/>
              </a:rPr>
              <a:t>Listens to 90% of church sermons and contributes to eldership conversations about future teaching needs.</a:t>
            </a:r>
          </a:p>
          <a:p>
            <a:r>
              <a:rPr lang="en-US" sz="1700">
                <a:latin typeface="Arial"/>
                <a:cs typeface="Arial"/>
              </a:rPr>
              <a:t>Active and contributing member of a life group</a:t>
            </a:r>
          </a:p>
          <a:p>
            <a:r>
              <a:rPr lang="en-US" sz="1700">
                <a:latin typeface="Arial"/>
                <a:cs typeface="Arial"/>
              </a:rPr>
              <a:t>Actively mentoring / discipling someone, i.e regular intentional conversations about their gifts, what is their next step with Jesus, struggles and tensions, questions, hopes and aspirations.</a:t>
            </a:r>
          </a:p>
          <a:p>
            <a:r>
              <a:rPr lang="en-US" sz="1700">
                <a:latin typeface="Arial"/>
                <a:cs typeface="Arial"/>
              </a:rPr>
              <a:t>Promotes our Values and their purpose, and upholds our Statement of Faith.</a:t>
            </a:r>
          </a:p>
          <a:p>
            <a:r>
              <a:rPr lang="en-US" sz="1700">
                <a:latin typeface="Arial"/>
                <a:cs typeface="Arial"/>
              </a:rPr>
              <a:t>Maintains a good reputation with people within and outside the church. People in general speak well of you.</a:t>
            </a:r>
          </a:p>
        </p:txBody>
      </p:sp>
    </p:spTree>
    <p:extLst>
      <p:ext uri="{BB962C8B-B14F-4D97-AF65-F5344CB8AC3E}">
        <p14:creationId xmlns:p14="http://schemas.microsoft.com/office/powerpoint/2010/main" val="1642669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189176-7CE2-F821-F1F8-E05F3D121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Membership indicators?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xmlns="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F5CA60-CF6B-B707-16B9-525E753BA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700" dirty="0">
                <a:latin typeface="Arial"/>
                <a:cs typeface="Arial"/>
              </a:rPr>
              <a:t>Demonstrates an active personal life of prayer and Bible reading </a:t>
            </a:r>
            <a:endParaRPr lang="en-US"/>
          </a:p>
          <a:p>
            <a:r>
              <a:rPr lang="en-US" sz="1700">
                <a:latin typeface="Arial"/>
                <a:cs typeface="Arial"/>
              </a:rPr>
              <a:t>Shows up (% attendance?)</a:t>
            </a:r>
            <a:endParaRPr lang="en-US" sz="1700" dirty="0">
              <a:latin typeface="Arial"/>
              <a:cs typeface="Arial"/>
            </a:endParaRPr>
          </a:p>
          <a:p>
            <a:r>
              <a:rPr lang="en-US" sz="1700">
                <a:latin typeface="Arial"/>
                <a:cs typeface="Arial"/>
              </a:rPr>
              <a:t>Builds unity across the church</a:t>
            </a:r>
            <a:endParaRPr lang="en-US" sz="1700" dirty="0">
              <a:latin typeface="Arial"/>
              <a:cs typeface="Arial"/>
            </a:endParaRPr>
          </a:p>
          <a:p>
            <a:r>
              <a:rPr lang="en-US" sz="1700" dirty="0">
                <a:latin typeface="Arial"/>
                <a:cs typeface="Arial"/>
              </a:rPr>
              <a:t>Active and contributing member of a life group</a:t>
            </a:r>
          </a:p>
          <a:p>
            <a:r>
              <a:rPr lang="en-US" sz="1700">
                <a:latin typeface="Arial"/>
                <a:cs typeface="Arial"/>
              </a:rPr>
              <a:t>Being discipled</a:t>
            </a:r>
            <a:endParaRPr lang="en-US" sz="1700" dirty="0">
              <a:latin typeface="Arial"/>
              <a:cs typeface="Arial"/>
            </a:endParaRPr>
          </a:p>
          <a:p>
            <a:r>
              <a:rPr lang="en-US" sz="1700">
                <a:latin typeface="Arial"/>
                <a:cs typeface="Arial"/>
              </a:rPr>
              <a:t>Discipling someone</a:t>
            </a:r>
            <a:endParaRPr lang="en-US" sz="1700" dirty="0">
              <a:latin typeface="Arial"/>
              <a:cs typeface="Arial"/>
            </a:endParaRPr>
          </a:p>
          <a:p>
            <a:r>
              <a:rPr lang="en-US" sz="1700">
                <a:latin typeface="Arial"/>
                <a:cs typeface="Arial"/>
              </a:rPr>
              <a:t>Uses their gifts in ministry or is actively seeking to</a:t>
            </a:r>
            <a:endParaRPr lang="en-US" sz="1700" dirty="0">
              <a:latin typeface="Arial"/>
              <a:cs typeface="Arial"/>
            </a:endParaRPr>
          </a:p>
          <a:p>
            <a:r>
              <a:rPr lang="en-US" sz="1700">
                <a:latin typeface="Arial"/>
                <a:cs typeface="Arial"/>
              </a:rPr>
              <a:t>Knows our Values and their </a:t>
            </a:r>
            <a:r>
              <a:rPr lang="en-US" sz="1700" dirty="0">
                <a:latin typeface="Arial"/>
                <a:cs typeface="Arial"/>
              </a:rPr>
              <a:t>purpose, and</a:t>
            </a:r>
            <a:r>
              <a:rPr lang="en-US" sz="1700">
                <a:latin typeface="Arial"/>
                <a:cs typeface="Arial"/>
              </a:rPr>
              <a:t> upholds our Statement of Faith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15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127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office theme</vt:lpstr>
      <vt:lpstr>PowerPoint Presentation</vt:lpstr>
      <vt:lpstr>What do you get out of church?</vt:lpstr>
      <vt:lpstr>What do you put into church?</vt:lpstr>
      <vt:lpstr>One Vision one goal one end-game</vt:lpstr>
      <vt:lpstr>Take your pick</vt:lpstr>
      <vt:lpstr>Eldership indicators</vt:lpstr>
      <vt:lpstr>Membership indicators?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Video Projector</dc:creator>
  <cp:lastModifiedBy>Video Projector</cp:lastModifiedBy>
  <cp:revision>120</cp:revision>
  <dcterms:created xsi:type="dcterms:W3CDTF">2024-06-26T22:05:42Z</dcterms:created>
  <dcterms:modified xsi:type="dcterms:W3CDTF">2024-06-30T00:06:11Z</dcterms:modified>
</cp:coreProperties>
</file>